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27"/>
  </p:notesMasterIdLst>
  <p:handoutMasterIdLst>
    <p:handoutMasterId r:id="rId28"/>
  </p:handoutMasterIdLst>
  <p:sldIdLst>
    <p:sldId id="257" r:id="rId2"/>
    <p:sldId id="272" r:id="rId3"/>
    <p:sldId id="287" r:id="rId4"/>
    <p:sldId id="288" r:id="rId5"/>
    <p:sldId id="285" r:id="rId6"/>
    <p:sldId id="289" r:id="rId7"/>
    <p:sldId id="273" r:id="rId8"/>
    <p:sldId id="278" r:id="rId9"/>
    <p:sldId id="261" r:id="rId10"/>
    <p:sldId id="281" r:id="rId11"/>
    <p:sldId id="274" r:id="rId12"/>
    <p:sldId id="260" r:id="rId13"/>
    <p:sldId id="282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76" r:id="rId22"/>
    <p:sldId id="269" r:id="rId23"/>
    <p:sldId id="270" r:id="rId24"/>
    <p:sldId id="271" r:id="rId25"/>
    <p:sldId id="284" r:id="rId26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6600FF"/>
    <a:srgbClr val="EAEAEA"/>
    <a:srgbClr val="FFFFCC"/>
    <a:srgbClr val="0000FF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3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55" d="100"/>
          <a:sy n="155" d="100"/>
        </p:scale>
        <p:origin x="4326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8D938DA-0396-4E61-89BF-120A53DD7BF6}" type="datetime1">
              <a:rPr lang="ko-KR" altLang="en-US" smtClean="0"/>
              <a:t>2025-04-10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C74CE10-6809-4130-9779-BE960939651E}" type="datetime1">
              <a:rPr lang="ko-KR" altLang="en-US" smtClean="0"/>
              <a:t>2025-04-10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13109F14-E776-46A0-B2C2-315522427AB4}" type="datetime1">
              <a:rPr lang="ko-KR" altLang="en-US" smtClean="0"/>
              <a:t>2025-04-10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lang="en-US" altLang="en-US" sz="2400" kern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rtl="0"/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928AFF6-6AB7-414D-9F63-AFAC896DC2A1}" type="datetime1">
              <a:rPr lang="ko-KR" altLang="en-US" smtClean="0"/>
              <a:t>2025-04-10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 marL="0" algn="l" defTabSz="914400" rtl="0" eaLnBrk="1" latinLnBrk="0" hangingPunct="1">
              <a:defRPr lang="en-US" sz="2400" kern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rtl="0"/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F7F4B7E-283A-49B6-A8FE-0DB2A9FA74AB}" type="datetime1">
              <a:rPr lang="ko-KR" altLang="en-US" smtClean="0"/>
              <a:t>2025-04-10</a:t>
            </a:fld>
            <a:endParaRPr 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217DB4B-3A50-4455-B2E8-E700516BF366}" type="datetime1">
              <a:rPr lang="ko-KR" altLang="en-US" smtClean="0"/>
              <a:t>2025-04-10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5599112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81685" y="5718175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5AD4E46A-4D08-462A-B135-DFCEE5BFB50C}" type="datetime1">
              <a:rPr lang="ko-KR" altLang="en-US" smtClean="0"/>
              <a:t>2025-04-10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40079" y="237177"/>
            <a:ext cx="10666351" cy="5413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" dirty="0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90832" y="824515"/>
            <a:ext cx="10515600" cy="503160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6FC19D4-12E6-429F-885C-246604F6D000}" type="datetime1">
              <a:rPr lang="ko-KR" altLang="en-US" smtClean="0"/>
              <a:t>2025-04-10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>
            <a:cxnSpLocks/>
          </p:cNvCxnSpPr>
          <p:nvPr/>
        </p:nvCxnSpPr>
        <p:spPr>
          <a:xfrm flipV="1">
            <a:off x="640080" y="778477"/>
            <a:ext cx="10666352" cy="12975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32" r:id="rId3"/>
    <p:sldLayoutId id="2147483733" r:id="rId4"/>
    <p:sldLayoutId id="2147483735" r:id="rId5"/>
  </p:sldLayoutIdLst>
  <p:hf sldNum="0" hdr="0" ftr="0"/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2400" i="0" kern="1200" spc="-50" baseline="0" dirty="0">
          <a:ln>
            <a:solidFill>
              <a:schemeClr val="accent1">
                <a:alpha val="0"/>
              </a:schemeClr>
            </a:solidFill>
          </a:ln>
          <a:solidFill>
            <a:prstClr val="black">
              <a:lumMod val="75000"/>
              <a:lumOff val="25000"/>
            </a:prst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</p:titleStyle>
    <p:bodyStyle>
      <a:lvl1pPr marL="91440" indent="-91440" algn="l" defTabSz="914400" rtl="0" eaLnBrk="1" latinLnBrk="1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hyunicecream.tistory.com/117#google_vignette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직사각형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00614" y="2389968"/>
            <a:ext cx="6929436" cy="1872296"/>
          </a:xfrm>
        </p:spPr>
        <p:txBody>
          <a:bodyPr rtlCol="0">
            <a:noAutofit/>
          </a:bodyPr>
          <a:lstStyle/>
          <a:p>
            <a:pPr rtl="0"/>
            <a:r>
              <a:rPr lang="ko-KR" altLang="en-US" sz="6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오픈소스 </a:t>
            </a:r>
            <a:r>
              <a:rPr lang="en-US" altLang="ko-KR" sz="6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LLM </a:t>
            </a:r>
            <a:r>
              <a:rPr lang="ko-KR" altLang="en-US" sz="6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기반의 코딩 세미나</a:t>
            </a:r>
            <a:endParaRPr lang="ko" altLang="en-US" sz="6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 rtlCol="0">
            <a:normAutofit/>
          </a:bodyPr>
          <a:lstStyle/>
          <a:p>
            <a:pPr rtl="0"/>
            <a:r>
              <a:rPr lang="en-US" altLang="ko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그림 4" descr="건물, 앉아 있음, 벤치, 옆면 그림&#10;&#10;자동 생성되는 설명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직선 연결선(S)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46472A77-3B1C-D5D5-8B88-E5DEF0948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800" y="4805922"/>
            <a:ext cx="2419688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65792-6B5F-FD87-7410-462960654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D372C5-3EA8-B901-FC79-94798526C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LM</a:t>
            </a:r>
            <a:r>
              <a:rPr lang="en-US" altLang="ko-KR" dirty="0"/>
              <a:t> Studio vs </a:t>
            </a:r>
            <a:r>
              <a:rPr lang="en-US" altLang="ko-KR" dirty="0" err="1"/>
              <a:t>Ollama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91AFBB-C75B-5CEF-F42F-7B850FDB2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2025-04-10</a:t>
            </a:fld>
            <a:endParaRPr 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A3DD548-7918-A68A-05E6-0087342B8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317" y="910346"/>
            <a:ext cx="1897669" cy="1241650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30E907C-85F1-9654-A64B-8F60A4977E87}"/>
              </a:ext>
            </a:extLst>
          </p:cNvPr>
          <p:cNvSpPr/>
          <p:nvPr/>
        </p:nvSpPr>
        <p:spPr>
          <a:xfrm>
            <a:off x="2928994" y="910345"/>
            <a:ext cx="8377436" cy="1196173"/>
          </a:xfrm>
          <a:prstGeom prst="roundRect">
            <a:avLst>
              <a:gd name="adj" fmla="val 2353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900" dirty="0" err="1">
                <a:solidFill>
                  <a:schemeClr val="tx1"/>
                </a:solidFill>
              </a:rPr>
              <a:t>LM</a:t>
            </a:r>
            <a:r>
              <a:rPr lang="en-US" altLang="ko-KR" sz="900" dirty="0">
                <a:solidFill>
                  <a:schemeClr val="tx1"/>
                </a:solidFill>
              </a:rPr>
              <a:t> Studio</a:t>
            </a:r>
            <a:r>
              <a:rPr lang="ko-KR" altLang="en-US" sz="900" dirty="0">
                <a:solidFill>
                  <a:schemeClr val="tx1"/>
                </a:solidFill>
              </a:rPr>
              <a:t>는 로컬 컴퓨터에서 대규모 언어 모델 </a:t>
            </a:r>
            <a:r>
              <a:rPr lang="en-US" altLang="ko-KR" sz="900" dirty="0">
                <a:solidFill>
                  <a:schemeClr val="tx1"/>
                </a:solidFill>
              </a:rPr>
              <a:t>(LLM)</a:t>
            </a:r>
            <a:r>
              <a:rPr lang="ko-KR" altLang="en-US" sz="900" dirty="0">
                <a:solidFill>
                  <a:schemeClr val="tx1"/>
                </a:solidFill>
              </a:rPr>
              <a:t>을 쉽게 사용할 수 있도록 만들어진 어플리케이션</a:t>
            </a:r>
            <a:endParaRPr lang="en-US" altLang="ko-KR" sz="900" dirty="0">
              <a:solidFill>
                <a:schemeClr val="tx1"/>
              </a:solidFill>
            </a:endParaRP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Opensource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LLM</a:t>
            </a:r>
            <a:r>
              <a:rPr lang="ko-KR" altLang="en-US" sz="900" dirty="0">
                <a:solidFill>
                  <a:schemeClr val="tx1"/>
                </a:solidFill>
              </a:rPr>
              <a:t>을 로컬에서 다운로드하고 실행 가능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윈도우</a:t>
            </a:r>
            <a:r>
              <a:rPr lang="en-US" altLang="ko-KR" sz="900" dirty="0">
                <a:solidFill>
                  <a:schemeClr val="tx1"/>
                </a:solidFill>
              </a:rPr>
              <a:t>, Mac, Linux</a:t>
            </a:r>
            <a:r>
              <a:rPr lang="ko-KR" altLang="en-US" sz="900" dirty="0">
                <a:solidFill>
                  <a:schemeClr val="tx1"/>
                </a:solidFill>
              </a:rPr>
              <a:t>지원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인터넷 연결 없이 완전 오프라인으로 사용 가능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사용자 친화 인터페이스 제공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로컬 서버 </a:t>
            </a:r>
            <a:r>
              <a:rPr lang="en-US" altLang="ko-KR" sz="900" dirty="0">
                <a:solidFill>
                  <a:schemeClr val="tx1"/>
                </a:solidFill>
              </a:rPr>
              <a:t>: OpenAI </a:t>
            </a:r>
            <a:r>
              <a:rPr lang="ko-KR" altLang="en-US" sz="900" dirty="0">
                <a:solidFill>
                  <a:schemeClr val="tx1"/>
                </a:solidFill>
              </a:rPr>
              <a:t>호환 </a:t>
            </a:r>
            <a:r>
              <a:rPr lang="en-US" altLang="ko-KR" sz="900" dirty="0">
                <a:solidFill>
                  <a:schemeClr val="tx1"/>
                </a:solidFill>
              </a:rPr>
              <a:t>API</a:t>
            </a:r>
            <a:r>
              <a:rPr lang="ko-KR" altLang="en-US" sz="900" dirty="0">
                <a:solidFill>
                  <a:schemeClr val="tx1"/>
                </a:solidFill>
              </a:rPr>
              <a:t>를 제공하여 로컬 추론 서버 실행 가능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다양한 모델 지원 </a:t>
            </a:r>
            <a:r>
              <a:rPr lang="en-US" altLang="ko-KR" sz="900" dirty="0">
                <a:solidFill>
                  <a:schemeClr val="tx1"/>
                </a:solidFill>
              </a:rPr>
              <a:t>: Llama, </a:t>
            </a:r>
            <a:r>
              <a:rPr lang="en-US" altLang="ko-KR" sz="900" dirty="0" err="1">
                <a:solidFill>
                  <a:schemeClr val="tx1"/>
                </a:solidFill>
              </a:rPr>
              <a:t>Codestral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en-US" altLang="ko-KR" sz="900" dirty="0" err="1">
                <a:solidFill>
                  <a:schemeClr val="tx1"/>
                </a:solidFill>
              </a:rPr>
              <a:t>deppseek</a:t>
            </a:r>
            <a:r>
              <a:rPr lang="en-US" altLang="ko-KR" sz="900" dirty="0">
                <a:solidFill>
                  <a:schemeClr val="tx1"/>
                </a:solidFill>
              </a:rPr>
              <a:t> coder, Yi Coder </a:t>
            </a:r>
            <a:r>
              <a:rPr lang="ko-KR" altLang="en-US" sz="900" dirty="0">
                <a:solidFill>
                  <a:schemeClr val="tx1"/>
                </a:solidFill>
              </a:rPr>
              <a:t>등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1D2F589-9BFE-8617-BB15-178DD91A955A}"/>
              </a:ext>
            </a:extLst>
          </p:cNvPr>
          <p:cNvGraphicFramePr>
            <a:graphicFrameLocks noGrp="1"/>
          </p:cNvGraphicFramePr>
          <p:nvPr/>
        </p:nvGraphicFramePr>
        <p:xfrm>
          <a:off x="930317" y="2231413"/>
          <a:ext cx="10376112" cy="4115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8704">
                  <a:extLst>
                    <a:ext uri="{9D8B030D-6E8A-4147-A177-3AD203B41FA5}">
                      <a16:colId xmlns:a16="http://schemas.microsoft.com/office/drawing/2014/main" val="1395218510"/>
                    </a:ext>
                  </a:extLst>
                </a:gridCol>
                <a:gridCol w="3458704">
                  <a:extLst>
                    <a:ext uri="{9D8B030D-6E8A-4147-A177-3AD203B41FA5}">
                      <a16:colId xmlns:a16="http://schemas.microsoft.com/office/drawing/2014/main" val="4074735831"/>
                    </a:ext>
                  </a:extLst>
                </a:gridCol>
                <a:gridCol w="3458704">
                  <a:extLst>
                    <a:ext uri="{9D8B030D-6E8A-4147-A177-3AD203B41FA5}">
                      <a16:colId xmlns:a16="http://schemas.microsoft.com/office/drawing/2014/main" val="1492912887"/>
                    </a:ext>
                  </a:extLst>
                </a:gridCol>
              </a:tblGrid>
              <a:tr h="902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         </a:t>
                      </a:r>
                      <a:r>
                        <a:rPr lang="en-US" altLang="ko-KR" dirty="0" err="1"/>
                        <a:t>LM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Studio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         </a:t>
                      </a:r>
                      <a:r>
                        <a:rPr lang="en-US" altLang="ko-KR" dirty="0" err="1"/>
                        <a:t>Ollama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5709787"/>
                  </a:ext>
                </a:extLst>
              </a:tr>
              <a:tr h="4516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사용자 인터페이스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GUI </a:t>
                      </a:r>
                      <a:r>
                        <a:rPr lang="ko-KR" altLang="en-US" sz="1000" dirty="0"/>
                        <a:t>인터페이스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명령어 위주의 인터페이스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399082"/>
                  </a:ext>
                </a:extLst>
              </a:tr>
              <a:tr h="4516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기능범위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모델 검색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다운로드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실행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채팅 인터페이스 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모델 실행에 사용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8816091"/>
                  </a:ext>
                </a:extLst>
              </a:tr>
              <a:tr h="4516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모델 지원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ggml</a:t>
                      </a:r>
                      <a:r>
                        <a:rPr lang="en-US" altLang="ko-KR" sz="1000" dirty="0"/>
                        <a:t>  </a:t>
                      </a:r>
                      <a:r>
                        <a:rPr lang="en-US" altLang="ko-KR" sz="700" dirty="0"/>
                        <a:t>(Large Language Model)</a:t>
                      </a:r>
                      <a:r>
                        <a:rPr lang="ko-KR" altLang="en-US" sz="700" dirty="0"/>
                        <a:t>을 보다 효율적으로 실행할 수 있도록 설계된 경량화 모델 포맷 및 라이브러리</a:t>
                      </a:r>
                      <a:r>
                        <a:rPr lang="en-US" altLang="ko-KR" sz="700" dirty="0"/>
                        <a:t>)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 err="1"/>
                        <a:t>gguf</a:t>
                      </a:r>
                      <a:r>
                        <a:rPr lang="en-US" altLang="ko-KR" sz="1000" dirty="0"/>
                        <a:t> </a:t>
                      </a:r>
                      <a:r>
                        <a:rPr lang="en-US" altLang="ko-KR" sz="700" dirty="0"/>
                        <a:t>(</a:t>
                      </a:r>
                      <a:r>
                        <a:rPr lang="en-US" altLang="ko-KR" sz="700" dirty="0" err="1"/>
                        <a:t>GGML</a:t>
                      </a:r>
                      <a:r>
                        <a:rPr lang="en-US" altLang="ko-KR" sz="700" dirty="0"/>
                        <a:t> </a:t>
                      </a:r>
                      <a:r>
                        <a:rPr lang="ko-KR" altLang="en-US" sz="700" dirty="0"/>
                        <a:t>포맷의 확장판이자 개선된 버전으로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더 다양한 모델과 기능을 지원</a:t>
                      </a:r>
                      <a:r>
                        <a:rPr lang="en-US" altLang="ko-KR" sz="700" dirty="0"/>
                        <a:t>)</a:t>
                      </a:r>
                      <a:endParaRPr lang="ko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특정모델 위주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자체 모델 라이브러리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6998368"/>
                  </a:ext>
                </a:extLst>
              </a:tr>
              <a:tr h="4516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개방성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 오픈 소스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완전 오픈 소스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622491"/>
                  </a:ext>
                </a:extLst>
              </a:tr>
              <a:tr h="4516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통합 및 확장성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OpenAI </a:t>
                      </a:r>
                      <a:r>
                        <a:rPr lang="ko-KR" altLang="en-US" sz="1000" dirty="0"/>
                        <a:t>호환 </a:t>
                      </a:r>
                      <a:r>
                        <a:rPr lang="en-US" altLang="ko-KR" sz="1000" dirty="0"/>
                        <a:t>API</a:t>
                      </a:r>
                      <a:r>
                        <a:rPr lang="ko-KR" altLang="en-US" sz="1000" dirty="0"/>
                        <a:t>제공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파이프라인 지원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도구 호출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8435652"/>
                  </a:ext>
                </a:extLst>
              </a:tr>
              <a:tr h="4516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플랫폼 지원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Windows,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Mac,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Linux</a:t>
                      </a:r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97377"/>
                  </a:ext>
                </a:extLst>
              </a:tr>
              <a:tr h="4516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커스터마이징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모델에서 설정 조정 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Modelfile</a:t>
                      </a:r>
                      <a:r>
                        <a:rPr lang="ko-KR" altLang="en-US" sz="1000" dirty="0"/>
                        <a:t>을 통한 세밀한 모델 구성 제어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8027782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7AB2A8DA-FC4F-6DF7-E675-0858BF3B0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896" y="2406727"/>
            <a:ext cx="1044204" cy="51203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A9B5120-B986-F6DD-4368-7BB57F48C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488" y="2321132"/>
            <a:ext cx="1044205" cy="68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113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839C05-B20A-4B7F-B307-4E9A01CE5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2025-04-10</a:t>
            </a:fld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E19881-A66A-4C4C-A361-A7D67D3B95E0}"/>
              </a:ext>
            </a:extLst>
          </p:cNvPr>
          <p:cNvSpPr/>
          <p:nvPr/>
        </p:nvSpPr>
        <p:spPr>
          <a:xfrm>
            <a:off x="1952368" y="1563130"/>
            <a:ext cx="7834183" cy="2063578"/>
          </a:xfrm>
          <a:prstGeom prst="rect">
            <a:avLst/>
          </a:prstGeom>
          <a:solidFill>
            <a:srgbClr val="66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4800" dirty="0"/>
              <a:t>LLM </a:t>
            </a:r>
            <a:r>
              <a:rPr lang="ko-KR" altLang="en-US" sz="4800" dirty="0"/>
              <a:t>기반의 </a:t>
            </a:r>
            <a:r>
              <a:rPr lang="ko-KR" altLang="en-US" sz="4800"/>
              <a:t>개발환경 구성</a:t>
            </a:r>
            <a:endParaRPr lang="en-US" altLang="ko-KR" sz="4800" dirty="0"/>
          </a:p>
        </p:txBody>
      </p:sp>
    </p:spTree>
    <p:extLst>
      <p:ext uri="{BB962C8B-B14F-4D97-AF65-F5344CB8AC3E}">
        <p14:creationId xmlns:p14="http://schemas.microsoft.com/office/powerpoint/2010/main" val="3336551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3DEFD06-A283-20EC-AC58-96028BAFB9C6}"/>
              </a:ext>
            </a:extLst>
          </p:cNvPr>
          <p:cNvSpPr/>
          <p:nvPr/>
        </p:nvSpPr>
        <p:spPr>
          <a:xfrm>
            <a:off x="4332616" y="3476606"/>
            <a:ext cx="2334653" cy="18716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Continue</a:t>
            </a:r>
            <a:endParaRPr lang="ko-KR" alt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00CBD7D-10B9-112E-8910-945BC62BD882}"/>
              </a:ext>
            </a:extLst>
          </p:cNvPr>
          <p:cNvSpPr/>
          <p:nvPr/>
        </p:nvSpPr>
        <p:spPr>
          <a:xfrm>
            <a:off x="714375" y="3164424"/>
            <a:ext cx="3150590" cy="18716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VSCode</a:t>
            </a:r>
            <a:endParaRPr lang="ko-KR" alt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id="{345507F9-C452-1AD7-27A2-8D6635E3EA2B}"/>
              </a:ext>
            </a:extLst>
          </p:cNvPr>
          <p:cNvSpPr/>
          <p:nvPr/>
        </p:nvSpPr>
        <p:spPr>
          <a:xfrm>
            <a:off x="7272485" y="2968382"/>
            <a:ext cx="4205140" cy="2900535"/>
          </a:xfrm>
          <a:prstGeom prst="triangl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35373F-4E4F-DBE6-C023-55AF220DE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730" y="292781"/>
            <a:ext cx="10632989" cy="522765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기본 개념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50CFD8-F211-F385-78F8-784880F5C4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3798520" cy="365125"/>
          </a:xfrm>
        </p:spPr>
        <p:txBody>
          <a:bodyPr/>
          <a:lstStyle/>
          <a:p>
            <a:fld id="{0928AFF6-6AB7-414D-9F63-AFAC896DC2A1}" type="datetime1">
              <a:rPr lang="ko-KR" altLang="en-US" smtClean="0"/>
              <a:t>2025-04-10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9BEC78-3839-2B0A-29C7-DD44518A3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1301928"/>
            <a:ext cx="3159142" cy="16999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6592C38-540A-29F5-2A86-BC216936F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" y="3351585"/>
            <a:ext cx="3150590" cy="16999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5C4EBE8-01F3-3243-ACCB-E03926C00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2616" y="3663767"/>
            <a:ext cx="2334653" cy="10755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D7C5724-5F7B-3B0F-50D9-59F6CD6568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994" y="1387993"/>
            <a:ext cx="3500343" cy="189018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2F471DB-93A2-88FF-2388-2B89575585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1036" y="4101006"/>
            <a:ext cx="2274189" cy="50785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3670861-0E63-E450-89F6-516EE4147C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26022" y="3869168"/>
            <a:ext cx="1698894" cy="83713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7A30F91-2599-560F-B574-84775EF675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6609" y="5077930"/>
            <a:ext cx="2334653" cy="640936"/>
          </a:xfrm>
          <a:prstGeom prst="rect">
            <a:avLst/>
          </a:prstGeom>
          <a:ln>
            <a:solidFill>
              <a:srgbClr val="0070C0"/>
            </a:solidFill>
          </a:ln>
        </p:spPr>
      </p:pic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49768E64-D393-F579-61A3-850500E239A4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2116943" y="3174582"/>
            <a:ext cx="349730" cy="4276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2FE7B016-418C-7CFB-3B5A-D6D89F20070E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3864965" y="4201548"/>
            <a:ext cx="467651" cy="1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889373FF-706F-CFA0-F34D-14C2ED772DA5}"/>
              </a:ext>
            </a:extLst>
          </p:cNvPr>
          <p:cNvCxnSpPr>
            <a:cxnSpLocks/>
            <a:stCxn id="10" idx="0"/>
            <a:endCxn id="12" idx="1"/>
          </p:cNvCxnSpPr>
          <p:nvPr/>
        </p:nvCxnSpPr>
        <p:spPr>
          <a:xfrm rot="5400000" flipH="1" flipV="1">
            <a:off x="5835128" y="1997902"/>
            <a:ext cx="1330681" cy="2001051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152F8A8-0E2F-F9BF-2BE9-FD70A45AA744}"/>
              </a:ext>
            </a:extLst>
          </p:cNvPr>
          <p:cNvSpPr/>
          <p:nvPr/>
        </p:nvSpPr>
        <p:spPr>
          <a:xfrm>
            <a:off x="714375" y="1114767"/>
            <a:ext cx="3150590" cy="18716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Eclipse</a:t>
            </a:r>
            <a:endParaRPr lang="ko-KR" alt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C846126-6E6A-734D-534A-DBF341962908}"/>
              </a:ext>
            </a:extLst>
          </p:cNvPr>
          <p:cNvSpPr/>
          <p:nvPr/>
        </p:nvSpPr>
        <p:spPr>
          <a:xfrm>
            <a:off x="7500994" y="1191033"/>
            <a:ext cx="3500342" cy="18716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LM</a:t>
            </a:r>
            <a:r>
              <a:rPr lang="en-US" altLang="ko-KR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Studio</a:t>
            </a:r>
            <a:endParaRPr lang="ko-KR" alt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DF64EFB-6D44-7FD7-41F9-7B8C25936141}"/>
              </a:ext>
            </a:extLst>
          </p:cNvPr>
          <p:cNvSpPr/>
          <p:nvPr/>
        </p:nvSpPr>
        <p:spPr>
          <a:xfrm>
            <a:off x="7781377" y="5868917"/>
            <a:ext cx="3500342" cy="365125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 AI Model</a:t>
            </a:r>
            <a:endParaRPr lang="ko-KR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3A224A8-0DC6-4184-B956-E7AE45526226}"/>
              </a:ext>
            </a:extLst>
          </p:cNvPr>
          <p:cNvSpPr/>
          <p:nvPr/>
        </p:nvSpPr>
        <p:spPr>
          <a:xfrm>
            <a:off x="3471863" y="456370"/>
            <a:ext cx="78098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LM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Studio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와 </a:t>
            </a:r>
            <a:r>
              <a:rPr lang="en-US" altLang="ko-KR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VSCode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플러그인으로 오픈소스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LLM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기반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Code Assistant, </a:t>
            </a:r>
            <a:r>
              <a:rPr lang="en-US" altLang="ko-KR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Continu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</a:t>
            </a:r>
          </a:p>
        </p:txBody>
      </p:sp>
      <p:sp>
        <p:nvSpPr>
          <p:cNvPr id="13" name="설명선: 굽은 선 12">
            <a:extLst>
              <a:ext uri="{FF2B5EF4-FFF2-40B4-BE49-F238E27FC236}">
                <a16:creationId xmlns:a16="http://schemas.microsoft.com/office/drawing/2014/main" id="{0BE0B746-86CE-4C8A-93C2-9767F9D02090}"/>
              </a:ext>
            </a:extLst>
          </p:cNvPr>
          <p:cNvSpPr/>
          <p:nvPr/>
        </p:nvSpPr>
        <p:spPr>
          <a:xfrm>
            <a:off x="6015139" y="2770378"/>
            <a:ext cx="1189891" cy="61264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2500"/>
              <a:gd name="adj6" fmla="val -3324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+mn-ea"/>
              </a:rPr>
              <a:t>VSCode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에서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LLM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을 사용하기 위한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Addon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설명선: 굽은 선 28">
            <a:extLst>
              <a:ext uri="{FF2B5EF4-FFF2-40B4-BE49-F238E27FC236}">
                <a16:creationId xmlns:a16="http://schemas.microsoft.com/office/drawing/2014/main" id="{069CE010-B1C4-4B45-83B3-3D128A75FA61}"/>
              </a:ext>
            </a:extLst>
          </p:cNvPr>
          <p:cNvSpPr/>
          <p:nvPr/>
        </p:nvSpPr>
        <p:spPr>
          <a:xfrm>
            <a:off x="7357128" y="3404539"/>
            <a:ext cx="1197428" cy="61264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9364"/>
              <a:gd name="adj6" fmla="val -434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DeepSeek</a:t>
            </a:r>
            <a:r>
              <a:rPr lang="en-US" altLang="ko-KR" sz="1000" dirty="0">
                <a:solidFill>
                  <a:schemeClr val="tx1"/>
                </a:solidFill>
              </a:rPr>
              <a:t> Coder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프로그래밍 용 </a:t>
            </a:r>
            <a:r>
              <a:rPr lang="en-US" altLang="ko-KR" sz="1000" dirty="0">
                <a:solidFill>
                  <a:schemeClr val="tx1"/>
                </a:solidFill>
              </a:rPr>
              <a:t>LLM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설명선: 굽은 선 29">
            <a:extLst>
              <a:ext uri="{FF2B5EF4-FFF2-40B4-BE49-F238E27FC236}">
                <a16:creationId xmlns:a16="http://schemas.microsoft.com/office/drawing/2014/main" id="{0B25CD81-9849-4522-92F6-5B5CE144C206}"/>
              </a:ext>
            </a:extLst>
          </p:cNvPr>
          <p:cNvSpPr/>
          <p:nvPr/>
        </p:nvSpPr>
        <p:spPr>
          <a:xfrm>
            <a:off x="11109857" y="3245197"/>
            <a:ext cx="1014205" cy="612648"/>
          </a:xfrm>
          <a:prstGeom prst="borderCallout2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프로그래밍용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LLM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설명선: 굽은 선 36">
            <a:extLst>
              <a:ext uri="{FF2B5EF4-FFF2-40B4-BE49-F238E27FC236}">
                <a16:creationId xmlns:a16="http://schemas.microsoft.com/office/drawing/2014/main" id="{84811FFE-78B0-4D6B-95AE-33C79D71B2E5}"/>
              </a:ext>
            </a:extLst>
          </p:cNvPr>
          <p:cNvSpPr/>
          <p:nvPr/>
        </p:nvSpPr>
        <p:spPr>
          <a:xfrm>
            <a:off x="5499943" y="4857359"/>
            <a:ext cx="2167503" cy="612648"/>
          </a:xfrm>
          <a:prstGeom prst="borderCallout2">
            <a:avLst>
              <a:gd name="adj1" fmla="val 47522"/>
              <a:gd name="adj2" fmla="val 104318"/>
              <a:gd name="adj3" fmla="val 47522"/>
              <a:gd name="adj4" fmla="val 113933"/>
              <a:gd name="adj5" fmla="val 92719"/>
              <a:gd name="adj6" fmla="val 12232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Meta</a:t>
            </a:r>
            <a:r>
              <a:rPr lang="ko-KR" altLang="en-US" sz="1000" dirty="0">
                <a:solidFill>
                  <a:schemeClr val="tx1"/>
                </a:solidFill>
              </a:rPr>
              <a:t>에서 만든 </a:t>
            </a:r>
            <a:r>
              <a:rPr lang="en-US" altLang="ko-KR" sz="1000" dirty="0">
                <a:solidFill>
                  <a:schemeClr val="tx1"/>
                </a:solidFill>
              </a:rPr>
              <a:t>Open AI</a:t>
            </a:r>
            <a:r>
              <a:rPr lang="ko-KR" altLang="en-US" sz="1000" dirty="0">
                <a:solidFill>
                  <a:schemeClr val="tx1"/>
                </a:solidFill>
              </a:rPr>
              <a:t>모델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범용적인 사용용도</a:t>
            </a:r>
          </a:p>
        </p:txBody>
      </p:sp>
    </p:spTree>
    <p:extLst>
      <p:ext uri="{BB962C8B-B14F-4D97-AF65-F5344CB8AC3E}">
        <p14:creationId xmlns:p14="http://schemas.microsoft.com/office/powerpoint/2010/main" val="1874129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B3268-00F3-6D78-F7BD-801AF5305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0D5EB7-2A5F-158C-C737-DF3CB37C8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 </a:t>
            </a:r>
            <a:r>
              <a:rPr lang="ko-KR" altLang="en-US" dirty="0" err="1"/>
              <a:t>모델별</a:t>
            </a:r>
            <a:r>
              <a:rPr lang="ko-KR" altLang="en-US" dirty="0"/>
              <a:t> 기능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423660-0FFE-1E68-9461-DC8BA8452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512BDB-9490-A0B9-66FE-074BD7CFF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2025-04-10</a:t>
            </a:fld>
            <a:endParaRPr 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772F404-7213-5195-821D-4440CEC12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811860"/>
              </p:ext>
            </p:extLst>
          </p:nvPr>
        </p:nvGraphicFramePr>
        <p:xfrm>
          <a:off x="790831" y="877171"/>
          <a:ext cx="10515599" cy="4978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4111">
                  <a:extLst>
                    <a:ext uri="{9D8B030D-6E8A-4147-A177-3AD203B41FA5}">
                      <a16:colId xmlns:a16="http://schemas.microsoft.com/office/drawing/2014/main" val="1395218510"/>
                    </a:ext>
                  </a:extLst>
                </a:gridCol>
                <a:gridCol w="2698837">
                  <a:extLst>
                    <a:ext uri="{9D8B030D-6E8A-4147-A177-3AD203B41FA5}">
                      <a16:colId xmlns:a16="http://schemas.microsoft.com/office/drawing/2014/main" val="4074735831"/>
                    </a:ext>
                  </a:extLst>
                </a:gridCol>
                <a:gridCol w="3260993">
                  <a:extLst>
                    <a:ext uri="{9D8B030D-6E8A-4147-A177-3AD203B41FA5}">
                      <a16:colId xmlns:a16="http://schemas.microsoft.com/office/drawing/2014/main" val="1791465206"/>
                    </a:ext>
                  </a:extLst>
                </a:gridCol>
                <a:gridCol w="3291658">
                  <a:extLst>
                    <a:ext uri="{9D8B030D-6E8A-4147-A177-3AD203B41FA5}">
                      <a16:colId xmlns:a16="http://schemas.microsoft.com/office/drawing/2014/main" val="1492912887"/>
                    </a:ext>
                  </a:extLst>
                </a:gridCol>
              </a:tblGrid>
              <a:tr h="12886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DeepSeek</a:t>
                      </a:r>
                      <a:r>
                        <a:rPr lang="en-US" altLang="ko-KR" dirty="0"/>
                        <a:t> </a:t>
                      </a:r>
                      <a:r>
                        <a:rPr lang="en-US" altLang="ko-KR" dirty="0" err="1"/>
                        <a:t>Cdoder</a:t>
                      </a:r>
                      <a:r>
                        <a:rPr lang="en-US" altLang="ko-KR" dirty="0"/>
                        <a:t> V2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Codestral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Llama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5709787"/>
                  </a:ext>
                </a:extLst>
              </a:tr>
              <a:tr h="64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회사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 err="1">
                          <a:latin typeface="+mn-ea"/>
                          <a:ea typeface="+mn-ea"/>
                        </a:rPr>
                        <a:t>DeepSeek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Mistral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AI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Meta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399082"/>
                  </a:ext>
                </a:extLst>
              </a:tr>
              <a:tr h="1037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 err="1">
                          <a:latin typeface="+mn-ea"/>
                          <a:ea typeface="+mn-ea"/>
                        </a:rPr>
                        <a:t>OpenSource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코딩 모델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코딩 및 수학적 추론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(Inference)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속도가 빠름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한국어 표현 기능 우수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코드 완성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테스트 작성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부분코드 완성 기능 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Python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코드 생성에서 강점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텍스트 생성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대화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문서 요약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수학 문제 풀이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등 다양한 작업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8816091"/>
                  </a:ext>
                </a:extLst>
              </a:tr>
              <a:tr h="718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활성화 파라미터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160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억 및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2360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억개의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파라미터 제공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220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억개의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파라미터 제공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70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억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130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억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330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억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650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억개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등 다양한 사이즈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6998368"/>
                  </a:ext>
                </a:extLst>
              </a:tr>
              <a:tr h="64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지원언어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338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Python, Java, C, C++,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JavaScript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를 포함한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80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보편적 언어모델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622491"/>
                  </a:ext>
                </a:extLst>
              </a:tr>
              <a:tr h="64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최대 문맥 길이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128,000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토큰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32,000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토큰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128,000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토큰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1735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5515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9A04CD-AB45-16F4-2BD1-F80E9D9EC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LM</a:t>
            </a:r>
            <a:r>
              <a:rPr lang="en-US" altLang="ko-KR" dirty="0"/>
              <a:t> Studio 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5DC2AB-4282-51EC-06AE-2EE176A5C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2025-04-10</a:t>
            </a:fld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E3588F-690C-B636-949A-A257505F2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054" y="942975"/>
            <a:ext cx="9389746" cy="5064743"/>
          </a:xfrm>
          <a:prstGeom prst="rect">
            <a:avLst/>
          </a:prstGeom>
        </p:spPr>
      </p:pic>
      <p:sp>
        <p:nvSpPr>
          <p:cNvPr id="9" name="설명선: 굽은 선 8">
            <a:extLst>
              <a:ext uri="{FF2B5EF4-FFF2-40B4-BE49-F238E27FC236}">
                <a16:creationId xmlns:a16="http://schemas.microsoft.com/office/drawing/2014/main" id="{94970838-1185-35BF-4BD5-BC7572FD193B}"/>
              </a:ext>
            </a:extLst>
          </p:cNvPr>
          <p:cNvSpPr/>
          <p:nvPr/>
        </p:nvSpPr>
        <p:spPr>
          <a:xfrm>
            <a:off x="4386263" y="1345215"/>
            <a:ext cx="2505075" cy="61436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8508"/>
              <a:gd name="adj6" fmla="val -116629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</a:t>
            </a:r>
          </a:p>
        </p:txBody>
      </p:sp>
      <p:sp>
        <p:nvSpPr>
          <p:cNvPr id="10" name="설명선: 굽은 선 9">
            <a:extLst>
              <a:ext uri="{FF2B5EF4-FFF2-40B4-BE49-F238E27FC236}">
                <a16:creationId xmlns:a16="http://schemas.microsoft.com/office/drawing/2014/main" id="{B36AEED4-45A6-9FA6-D58C-232885E1C02F}"/>
              </a:ext>
            </a:extLst>
          </p:cNvPr>
          <p:cNvSpPr/>
          <p:nvPr/>
        </p:nvSpPr>
        <p:spPr>
          <a:xfrm>
            <a:off x="4386263" y="2188183"/>
            <a:ext cx="2505075" cy="61436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09981"/>
              <a:gd name="adj6" fmla="val -11777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 설정 </a:t>
            </a:r>
            <a:r>
              <a:rPr lang="en-US" altLang="ko-KR" dirty="0"/>
              <a:t>/ LLM</a:t>
            </a:r>
            <a:r>
              <a:rPr lang="ko-KR" altLang="en-US" dirty="0"/>
              <a:t> 로드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682134E-119C-2054-F0ED-92C663401E95}"/>
              </a:ext>
            </a:extLst>
          </p:cNvPr>
          <p:cNvSpPr/>
          <p:nvPr/>
        </p:nvSpPr>
        <p:spPr>
          <a:xfrm>
            <a:off x="6657975" y="4002706"/>
            <a:ext cx="852488" cy="357188"/>
          </a:xfrm>
          <a:prstGeom prst="rightArrow">
            <a:avLst>
              <a:gd name="adj1" fmla="val 50000"/>
              <a:gd name="adj2" fmla="val 92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설명선: 굽은 선 10">
            <a:extLst>
              <a:ext uri="{FF2B5EF4-FFF2-40B4-BE49-F238E27FC236}">
                <a16:creationId xmlns:a16="http://schemas.microsoft.com/office/drawing/2014/main" id="{EFEAFAFE-EF3D-E1D3-56CC-702DE84F5400}"/>
              </a:ext>
            </a:extLst>
          </p:cNvPr>
          <p:cNvSpPr/>
          <p:nvPr/>
        </p:nvSpPr>
        <p:spPr>
          <a:xfrm>
            <a:off x="4386263" y="3031151"/>
            <a:ext cx="2505075" cy="61436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00679"/>
              <a:gd name="adj6" fmla="val -11739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다운로드 받은 </a:t>
            </a:r>
            <a:r>
              <a:rPr lang="en-US" altLang="ko-KR" dirty="0"/>
              <a:t>LLM</a:t>
            </a:r>
            <a:endParaRPr lang="ko-KR" altLang="en-US" dirty="0"/>
          </a:p>
        </p:txBody>
      </p:sp>
      <p:sp>
        <p:nvSpPr>
          <p:cNvPr id="13" name="사각형: 둥근 대각선 방향 모서리 12">
            <a:extLst>
              <a:ext uri="{FF2B5EF4-FFF2-40B4-BE49-F238E27FC236}">
                <a16:creationId xmlns:a16="http://schemas.microsoft.com/office/drawing/2014/main" id="{6CBBF1EC-CFC4-ED26-9C03-14C481E3F7DF}"/>
              </a:ext>
            </a:extLst>
          </p:cNvPr>
          <p:cNvSpPr/>
          <p:nvPr/>
        </p:nvSpPr>
        <p:spPr>
          <a:xfrm>
            <a:off x="7410451" y="2991162"/>
            <a:ext cx="3052762" cy="2157411"/>
          </a:xfrm>
          <a:prstGeom prst="round2DiagRect">
            <a:avLst>
              <a:gd name="adj1" fmla="val 2935"/>
              <a:gd name="adj2" fmla="val 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ko-KR" sz="1200" dirty="0"/>
              <a:t>AI </a:t>
            </a:r>
            <a:r>
              <a:rPr lang="ko-KR" altLang="en-US" sz="1200" dirty="0"/>
              <a:t>모델을 검색해서 다운로드</a:t>
            </a:r>
            <a:endParaRPr lang="ko-KR" altLang="en-US" dirty="0"/>
          </a:p>
        </p:txBody>
      </p:sp>
      <p:sp>
        <p:nvSpPr>
          <p:cNvPr id="12" name="설명선: 굽은 선 11">
            <a:extLst>
              <a:ext uri="{FF2B5EF4-FFF2-40B4-BE49-F238E27FC236}">
                <a16:creationId xmlns:a16="http://schemas.microsoft.com/office/drawing/2014/main" id="{EB424672-B948-EEB9-E1D2-C8CB05A919B5}"/>
              </a:ext>
            </a:extLst>
          </p:cNvPr>
          <p:cNvSpPr/>
          <p:nvPr/>
        </p:nvSpPr>
        <p:spPr>
          <a:xfrm>
            <a:off x="4386263" y="3874119"/>
            <a:ext cx="2505075" cy="61436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93702"/>
              <a:gd name="adj6" fmla="val -11796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LLM </a:t>
            </a:r>
            <a:r>
              <a:rPr lang="ko-KR" altLang="en-US" dirty="0"/>
              <a:t>검색 및 설치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5BB35DA-725E-7992-8A4D-EF76DB742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464" y="3337504"/>
            <a:ext cx="286443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654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3252B-946E-BBED-2527-D65359EAA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FD6984E-981D-B866-1718-D08C68F08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053" y="942975"/>
            <a:ext cx="9422776" cy="506474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76FD283-41FE-5DDD-5BB4-FAA35FEA7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LM</a:t>
            </a:r>
            <a:r>
              <a:rPr lang="en-US" altLang="ko-KR" dirty="0"/>
              <a:t> Studio </a:t>
            </a:r>
            <a:r>
              <a:rPr lang="ko-KR" altLang="en-US" dirty="0"/>
              <a:t>모델 로드 및 서버 설정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9E1AC5-0E59-3FA5-FD08-8D68E476F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2025-04-10</a:t>
            </a:fld>
            <a:endParaRPr 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061495-82E2-C4C0-1FA7-9A64A5D4E78C}"/>
              </a:ext>
            </a:extLst>
          </p:cNvPr>
          <p:cNvSpPr/>
          <p:nvPr/>
        </p:nvSpPr>
        <p:spPr>
          <a:xfrm>
            <a:off x="1214438" y="1366838"/>
            <a:ext cx="276225" cy="2571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설명선: 굽은 선 16">
            <a:extLst>
              <a:ext uri="{FF2B5EF4-FFF2-40B4-BE49-F238E27FC236}">
                <a16:creationId xmlns:a16="http://schemas.microsoft.com/office/drawing/2014/main" id="{05B68942-A3AF-67A3-E99F-2324BADFE2E2}"/>
              </a:ext>
            </a:extLst>
          </p:cNvPr>
          <p:cNvSpPr/>
          <p:nvPr/>
        </p:nvSpPr>
        <p:spPr>
          <a:xfrm>
            <a:off x="2060578" y="4281488"/>
            <a:ext cx="2505075" cy="1133475"/>
          </a:xfrm>
          <a:prstGeom prst="borderCallout2">
            <a:avLst>
              <a:gd name="adj1" fmla="val -2258"/>
              <a:gd name="adj2" fmla="val 25697"/>
              <a:gd name="adj3" fmla="val -62342"/>
              <a:gd name="adj4" fmla="val 25728"/>
              <a:gd name="adj5" fmla="val -122783"/>
              <a:gd name="adj6" fmla="val 2762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LLM</a:t>
            </a:r>
            <a:r>
              <a:rPr lang="ko-KR" altLang="en-US" dirty="0"/>
              <a:t> 서버설정</a:t>
            </a:r>
            <a:endParaRPr lang="en-US" altLang="ko-KR" dirty="0"/>
          </a:p>
          <a:p>
            <a:r>
              <a:rPr lang="en-US" altLang="ko-KR" sz="1100" dirty="0"/>
              <a:t>Server</a:t>
            </a:r>
            <a:r>
              <a:rPr lang="ko-KR" altLang="en-US" sz="1100" dirty="0"/>
              <a:t> </a:t>
            </a:r>
            <a:r>
              <a:rPr lang="en-US" altLang="ko-KR" sz="1100" dirty="0"/>
              <a:t>Port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서비스 할 포트 설정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기본 설정은 포트를 제외하고 변경하지 않고 사용하면 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D2F5B0-AD64-7E96-B785-6D2624D0B7CB}"/>
              </a:ext>
            </a:extLst>
          </p:cNvPr>
          <p:cNvSpPr/>
          <p:nvPr/>
        </p:nvSpPr>
        <p:spPr>
          <a:xfrm>
            <a:off x="1503048" y="1295400"/>
            <a:ext cx="1502090" cy="15049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설명선: 굽은 선 18">
            <a:extLst>
              <a:ext uri="{FF2B5EF4-FFF2-40B4-BE49-F238E27FC236}">
                <a16:creationId xmlns:a16="http://schemas.microsoft.com/office/drawing/2014/main" id="{A014FAC2-ED74-EFF8-3D5F-A071DD2A2984}"/>
              </a:ext>
            </a:extLst>
          </p:cNvPr>
          <p:cNvSpPr/>
          <p:nvPr/>
        </p:nvSpPr>
        <p:spPr>
          <a:xfrm>
            <a:off x="9063176" y="1295400"/>
            <a:ext cx="2505075" cy="113347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5116"/>
              <a:gd name="adj6" fmla="val -41725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LLM</a:t>
            </a:r>
            <a:r>
              <a:rPr lang="ko-KR" altLang="en-US" sz="1100" dirty="0"/>
              <a:t> 모델 선택 후</a:t>
            </a:r>
            <a:endParaRPr lang="en-US" altLang="ko-KR" sz="1100" dirty="0"/>
          </a:p>
          <a:p>
            <a:pPr algn="ctr"/>
            <a:r>
              <a:rPr lang="ko-KR" altLang="en-US" sz="1100" dirty="0"/>
              <a:t>기본 설정 화면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86A370C-6BCB-FAA7-6D0E-73692A97D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398" y="2766414"/>
            <a:ext cx="3815227" cy="324130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5FF6E4-B0A9-CBA0-4354-48D9E0810DC6}"/>
              </a:ext>
            </a:extLst>
          </p:cNvPr>
          <p:cNvSpPr/>
          <p:nvPr/>
        </p:nvSpPr>
        <p:spPr>
          <a:xfrm>
            <a:off x="4998257" y="3634590"/>
            <a:ext cx="3812367" cy="10231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5242D79-7041-5514-FEF6-A214FF471C42}"/>
              </a:ext>
            </a:extLst>
          </p:cNvPr>
          <p:cNvSpPr/>
          <p:nvPr/>
        </p:nvSpPr>
        <p:spPr>
          <a:xfrm>
            <a:off x="8977313" y="3319463"/>
            <a:ext cx="2819400" cy="1628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/>
              <a:t>컨텍스트 길이</a:t>
            </a:r>
            <a:r>
              <a:rPr lang="ko-KR" altLang="en-US" sz="900" dirty="0"/>
              <a:t> </a:t>
            </a:r>
            <a:r>
              <a:rPr lang="en-US" altLang="ko-KR" sz="900" dirty="0"/>
              <a:t>: LLM</a:t>
            </a:r>
            <a:r>
              <a:rPr lang="ko-KR" altLang="en-US" sz="900" dirty="0"/>
              <a:t>에서 </a:t>
            </a:r>
            <a:r>
              <a:rPr lang="ko-KR" altLang="en-US" sz="900" dirty="0" err="1"/>
              <a:t>읽어들일</a:t>
            </a:r>
            <a:r>
              <a:rPr lang="ko-KR" altLang="en-US" sz="900" dirty="0"/>
              <a:t> 수 있는 최대 코드 길이 </a:t>
            </a:r>
            <a:endParaRPr lang="en-US" altLang="ko-KR" sz="900" dirty="0"/>
          </a:p>
          <a:p>
            <a:r>
              <a:rPr lang="en-US" altLang="ko-KR" sz="900" b="1" dirty="0"/>
              <a:t>GPU </a:t>
            </a:r>
            <a:r>
              <a:rPr lang="ko-KR" altLang="en-US" sz="900" b="1" dirty="0"/>
              <a:t>오프로딩</a:t>
            </a:r>
            <a:r>
              <a:rPr lang="ko-KR" altLang="en-US" sz="900" dirty="0"/>
              <a:t> </a:t>
            </a:r>
            <a:r>
              <a:rPr lang="en-US" altLang="ko-KR" sz="900" dirty="0"/>
              <a:t>: GPU</a:t>
            </a:r>
            <a:r>
              <a:rPr lang="ko-KR" altLang="en-US" sz="900" dirty="0"/>
              <a:t>를 사용할 수 있도록 설정 </a:t>
            </a:r>
            <a:r>
              <a:rPr lang="en-US" altLang="ko-KR" sz="900" dirty="0"/>
              <a:t>(</a:t>
            </a:r>
            <a:r>
              <a:rPr lang="ko-KR" altLang="en-US" sz="900" dirty="0"/>
              <a:t>기본 설정 되어 있는 부분은 현재 </a:t>
            </a:r>
            <a:r>
              <a:rPr lang="en-US" altLang="ko-KR" sz="900" dirty="0"/>
              <a:t>PC</a:t>
            </a:r>
            <a:r>
              <a:rPr lang="ko-KR" altLang="en-US" sz="900" dirty="0"/>
              <a:t>의 최대 사용 가능 </a:t>
            </a:r>
            <a:r>
              <a:rPr lang="en-US" altLang="ko-KR" sz="900" dirty="0"/>
              <a:t>GPU Offload </a:t>
            </a:r>
            <a:r>
              <a:rPr lang="ko-KR" altLang="en-US" sz="900" dirty="0"/>
              <a:t>수</a:t>
            </a:r>
            <a:r>
              <a:rPr lang="en-US" altLang="ko-KR" sz="900" dirty="0"/>
              <a:t>)</a:t>
            </a:r>
          </a:p>
          <a:p>
            <a:r>
              <a:rPr lang="en-US" altLang="ko-KR" sz="900" b="1" dirty="0"/>
              <a:t>CPU</a:t>
            </a:r>
            <a:r>
              <a:rPr lang="ko-KR" altLang="en-US" sz="900" b="1" dirty="0"/>
              <a:t> </a:t>
            </a:r>
            <a:r>
              <a:rPr lang="en-US" altLang="ko-KR" sz="900" b="1" dirty="0"/>
              <a:t>Thread</a:t>
            </a:r>
            <a:r>
              <a:rPr lang="ko-KR" altLang="en-US" sz="900" b="1" dirty="0"/>
              <a:t> </a:t>
            </a:r>
            <a:r>
              <a:rPr lang="en-US" altLang="ko-KR" sz="900" b="1" dirty="0"/>
              <a:t>Pool Size</a:t>
            </a:r>
            <a:r>
              <a:rPr lang="en-US" altLang="ko-KR" sz="900" dirty="0"/>
              <a:t> : CPU</a:t>
            </a:r>
            <a:r>
              <a:rPr lang="ko-KR" altLang="en-US" sz="900" dirty="0"/>
              <a:t>의 </a:t>
            </a:r>
            <a:r>
              <a:rPr lang="ko-KR" altLang="en-US" sz="900" dirty="0" err="1"/>
              <a:t>사용율</a:t>
            </a:r>
            <a:r>
              <a:rPr lang="ko-KR" altLang="en-US" sz="900" dirty="0"/>
              <a:t> 설정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889F61F-8456-30AE-DE94-3271FAFA7742}"/>
              </a:ext>
            </a:extLst>
          </p:cNvPr>
          <p:cNvSpPr/>
          <p:nvPr/>
        </p:nvSpPr>
        <p:spPr>
          <a:xfrm>
            <a:off x="4345794" y="1149463"/>
            <a:ext cx="3474231" cy="15049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51D2CF8-F1D1-43C8-3858-1C44ADB75D2B}"/>
              </a:ext>
            </a:extLst>
          </p:cNvPr>
          <p:cNvSpPr/>
          <p:nvPr/>
        </p:nvSpPr>
        <p:spPr>
          <a:xfrm>
            <a:off x="7874807" y="5653088"/>
            <a:ext cx="869143" cy="2619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3F761AF-C4EC-4C97-F73B-41CE8369DE0C}"/>
              </a:ext>
            </a:extLst>
          </p:cNvPr>
          <p:cNvSpPr/>
          <p:nvPr/>
        </p:nvSpPr>
        <p:spPr>
          <a:xfrm>
            <a:off x="4250544" y="1037461"/>
            <a:ext cx="190500" cy="1905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0066FF"/>
                </a:solidFill>
              </a:rPr>
              <a:t>1</a:t>
            </a:r>
            <a:endParaRPr lang="ko-KR" altLang="en-US" sz="1000" dirty="0">
              <a:solidFill>
                <a:srgbClr val="0066FF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0E4CA01-6376-5B04-9837-DAAD4BD34523}"/>
              </a:ext>
            </a:extLst>
          </p:cNvPr>
          <p:cNvSpPr/>
          <p:nvPr/>
        </p:nvSpPr>
        <p:spPr>
          <a:xfrm>
            <a:off x="4901578" y="3514804"/>
            <a:ext cx="190500" cy="1905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0066FF"/>
                </a:solidFill>
              </a:rPr>
              <a:t>2</a:t>
            </a:r>
            <a:endParaRPr lang="ko-KR" altLang="en-US" sz="1000" dirty="0">
              <a:solidFill>
                <a:srgbClr val="0066FF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B178557-A09E-FE2A-F82A-AF08E8CA5916}"/>
              </a:ext>
            </a:extLst>
          </p:cNvPr>
          <p:cNvSpPr/>
          <p:nvPr/>
        </p:nvSpPr>
        <p:spPr>
          <a:xfrm>
            <a:off x="7790046" y="5557838"/>
            <a:ext cx="190500" cy="1905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0066FF"/>
                </a:solidFill>
              </a:rPr>
              <a:t>3</a:t>
            </a:r>
            <a:endParaRPr lang="ko-KR" altLang="en-US" sz="1000" dirty="0">
              <a:solidFill>
                <a:srgbClr val="0066FF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033F2D0-0190-77D9-5F27-59BE777948E9}"/>
              </a:ext>
            </a:extLst>
          </p:cNvPr>
          <p:cNvSpPr/>
          <p:nvPr/>
        </p:nvSpPr>
        <p:spPr>
          <a:xfrm>
            <a:off x="1426396" y="1200150"/>
            <a:ext cx="190500" cy="1905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0066FF"/>
                </a:solidFill>
              </a:rPr>
              <a:t>4</a:t>
            </a:r>
            <a:endParaRPr lang="ko-KR" altLang="en-US" sz="1000" dirty="0">
              <a:solidFill>
                <a:srgbClr val="00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691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841C52-7A86-7DEA-7FAA-79AA3AE4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Eclipse</a:t>
            </a:r>
            <a:r>
              <a:rPr lang="ko-KR" altLang="en-US" dirty="0"/>
              <a:t>와 </a:t>
            </a:r>
            <a:r>
              <a:rPr lang="en-US" altLang="ko-KR" dirty="0" err="1"/>
              <a:t>VSCode</a:t>
            </a:r>
            <a:r>
              <a:rPr lang="en-US" altLang="ko-KR" dirty="0"/>
              <a:t> </a:t>
            </a:r>
            <a:r>
              <a:rPr lang="ko-KR" altLang="en-US" dirty="0"/>
              <a:t>연동 설정 </a:t>
            </a:r>
            <a:r>
              <a:rPr lang="en-US" altLang="ko-KR" dirty="0"/>
              <a:t>- 1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D711AB-801E-7BFE-D4AE-7E88ABD5C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2025-04-10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2F465-435F-F609-55AF-E022443B3662}"/>
              </a:ext>
            </a:extLst>
          </p:cNvPr>
          <p:cNvSpPr txBox="1"/>
          <p:nvPr/>
        </p:nvSpPr>
        <p:spPr>
          <a:xfrm>
            <a:off x="709612" y="962025"/>
            <a:ext cx="982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이클립스 </a:t>
            </a:r>
            <a:r>
              <a:rPr lang="en-US" altLang="ko-KR" dirty="0"/>
              <a:t>Preference &gt; file </a:t>
            </a:r>
            <a:r>
              <a:rPr lang="ko-KR" altLang="en-US" dirty="0"/>
              <a:t>검색 </a:t>
            </a:r>
            <a:r>
              <a:rPr lang="en-US" altLang="ko-KR" dirty="0"/>
              <a:t>&gt; Editor </a:t>
            </a:r>
            <a:r>
              <a:rPr lang="ko-KR" altLang="en-US" dirty="0"/>
              <a:t>하단에 </a:t>
            </a:r>
            <a:r>
              <a:rPr lang="en-US" altLang="ko-KR" dirty="0"/>
              <a:t>File Association</a:t>
            </a:r>
            <a:r>
              <a:rPr lang="ko-KR" altLang="en-US" dirty="0"/>
              <a:t>에서 </a:t>
            </a:r>
            <a:r>
              <a:rPr lang="en-US" altLang="ko-KR" dirty="0" err="1"/>
              <a:t>VSC</a:t>
            </a:r>
            <a:r>
              <a:rPr lang="ko-KR" altLang="en-US" dirty="0"/>
              <a:t>와 연동할 확장 파일 선택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B20EE1-19E9-D4D6-909A-A436E7D77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523" y="1344808"/>
            <a:ext cx="5071281" cy="41749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795AD5-742C-01A7-5E59-84D0D9EBA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100" y="1941762"/>
            <a:ext cx="3810525" cy="259347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02B4585-3B1A-7AC0-BA68-F7B407466F01}"/>
              </a:ext>
            </a:extLst>
          </p:cNvPr>
          <p:cNvSpPr/>
          <p:nvPr/>
        </p:nvSpPr>
        <p:spPr>
          <a:xfrm>
            <a:off x="2303148" y="3071813"/>
            <a:ext cx="1459227" cy="1666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6CBC319-FE5B-B99E-2AFD-81B74B99AA68}"/>
              </a:ext>
            </a:extLst>
          </p:cNvPr>
          <p:cNvSpPr/>
          <p:nvPr/>
        </p:nvSpPr>
        <p:spPr>
          <a:xfrm>
            <a:off x="7794310" y="3709988"/>
            <a:ext cx="2364102" cy="1666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249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E6832-CB6C-027A-B18E-09C129857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D42A07-46F2-8D1E-FD04-BAEC25526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Eclipse</a:t>
            </a:r>
            <a:r>
              <a:rPr lang="ko-KR" altLang="en-US" dirty="0"/>
              <a:t>와 </a:t>
            </a:r>
            <a:r>
              <a:rPr lang="en-US" altLang="ko-KR" dirty="0" err="1"/>
              <a:t>VSCode</a:t>
            </a:r>
            <a:r>
              <a:rPr lang="en-US" altLang="ko-KR" dirty="0"/>
              <a:t> </a:t>
            </a:r>
            <a:r>
              <a:rPr lang="ko-KR" altLang="en-US" dirty="0"/>
              <a:t>연동 설정 </a:t>
            </a:r>
            <a:r>
              <a:rPr lang="en-US" altLang="ko-KR" dirty="0"/>
              <a:t>- 2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1F6B96-4A0D-CA2E-917B-CA5CC6410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2025-04-10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048AB1-821F-E381-EA89-749C34F0A903}"/>
              </a:ext>
            </a:extLst>
          </p:cNvPr>
          <p:cNvSpPr txBox="1"/>
          <p:nvPr/>
        </p:nvSpPr>
        <p:spPr>
          <a:xfrm>
            <a:off x="709612" y="962025"/>
            <a:ext cx="982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workspace</a:t>
            </a:r>
            <a:r>
              <a:rPr lang="ko-KR" altLang="en-US" dirty="0"/>
              <a:t>에서 </a:t>
            </a:r>
            <a:r>
              <a:rPr lang="en-US" altLang="ko-KR" dirty="0"/>
              <a:t>Refresh using native hooks or polling </a:t>
            </a:r>
            <a:r>
              <a:rPr lang="ko-KR" altLang="en-US" dirty="0"/>
              <a:t>설정을 체크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D5C136-B1DB-B999-FDE1-C165F7320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154" y="1583053"/>
            <a:ext cx="5098310" cy="431090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3669A4B-A4C1-B665-F762-079A95B550CB}"/>
              </a:ext>
            </a:extLst>
          </p:cNvPr>
          <p:cNvSpPr/>
          <p:nvPr/>
        </p:nvSpPr>
        <p:spPr>
          <a:xfrm>
            <a:off x="2679384" y="2181226"/>
            <a:ext cx="3221353" cy="2571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76540B-42A0-15DD-8761-7E4F95C525AE}"/>
              </a:ext>
            </a:extLst>
          </p:cNvPr>
          <p:cNvSpPr/>
          <p:nvPr/>
        </p:nvSpPr>
        <p:spPr>
          <a:xfrm>
            <a:off x="4917759" y="5676901"/>
            <a:ext cx="716279" cy="2571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8ED87F4-6E95-4EAA-921F-D855C7A01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287" y="3642415"/>
            <a:ext cx="4176711" cy="22515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338146D-C6FB-932D-BA61-C4B45DA66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3579" y="1410505"/>
            <a:ext cx="4048126" cy="215276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614DBE-FBF0-0F0D-9DB5-A94F40D5C16A}"/>
              </a:ext>
            </a:extLst>
          </p:cNvPr>
          <p:cNvSpPr/>
          <p:nvPr/>
        </p:nvSpPr>
        <p:spPr>
          <a:xfrm>
            <a:off x="7715248" y="3089535"/>
            <a:ext cx="3591181" cy="11057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Eclipse</a:t>
            </a:r>
            <a:r>
              <a:rPr lang="ko-KR" altLang="en-US" sz="900" dirty="0"/>
              <a:t>와 </a:t>
            </a:r>
            <a:r>
              <a:rPr lang="en-US" altLang="ko-KR" sz="900" dirty="0" err="1"/>
              <a:t>VSCode</a:t>
            </a:r>
            <a:r>
              <a:rPr lang="ko-KR" altLang="en-US" sz="900" dirty="0"/>
              <a:t>를 동시에 사용하기 위해 설정을 해야 </a:t>
            </a:r>
            <a:r>
              <a:rPr lang="en-US" altLang="ko-KR" sz="900" dirty="0" err="1"/>
              <a:t>VSCode</a:t>
            </a:r>
            <a:r>
              <a:rPr lang="ko-KR" altLang="en-US" sz="900" dirty="0"/>
              <a:t>에서 수정한 파일이 </a:t>
            </a:r>
            <a:r>
              <a:rPr lang="en-US" altLang="ko-KR" sz="900" dirty="0"/>
              <a:t>Eclipse</a:t>
            </a:r>
            <a:r>
              <a:rPr lang="ko-KR" altLang="en-US" sz="900" dirty="0"/>
              <a:t>에 바로 적용 됩니다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411666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26285-C609-D800-FCCB-AB5AE1F78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A1B81-1BAC-04C6-2E06-0DA44FFD1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Continue?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E9A89B-87DF-E8CB-5C7A-62E8FAB81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2025-04-10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D71AFE-2FA0-790D-4707-61C0CDF86B1C}"/>
              </a:ext>
            </a:extLst>
          </p:cNvPr>
          <p:cNvSpPr txBox="1"/>
          <p:nvPr/>
        </p:nvSpPr>
        <p:spPr>
          <a:xfrm>
            <a:off x="709612" y="962025"/>
            <a:ext cx="982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오픈소스 </a:t>
            </a:r>
            <a:r>
              <a:rPr lang="en-US" altLang="ko-KR" dirty="0"/>
              <a:t>AI-code assistant, LLM</a:t>
            </a:r>
            <a:r>
              <a:rPr lang="ko-KR" altLang="en-US" dirty="0"/>
              <a:t>을 연결해 커스텀 </a:t>
            </a:r>
            <a:r>
              <a:rPr lang="en-US" altLang="ko-KR" dirty="0"/>
              <a:t>code completion</a:t>
            </a:r>
            <a:r>
              <a:rPr lang="ko-KR" altLang="en-US" dirty="0"/>
              <a:t>과 </a:t>
            </a:r>
            <a:r>
              <a:rPr lang="en-US" altLang="ko-KR" dirty="0"/>
              <a:t>chatting</a:t>
            </a:r>
            <a:r>
              <a:rPr lang="ko-KR" altLang="en-US" dirty="0"/>
              <a:t>을 이용할 수 있는 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A9856FF-CEDD-DFAA-A2AF-1484B7077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9140" y="2070106"/>
            <a:ext cx="2334653" cy="10755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03DEB3-2EFC-3B86-6D00-2ADABDBB2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9" y="1667305"/>
            <a:ext cx="3300501" cy="17880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6A9BB3B-994E-F09A-AF90-F666C35D2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098" y="1662795"/>
            <a:ext cx="3500343" cy="1890185"/>
          </a:xfrm>
          <a:prstGeom prst="rect">
            <a:avLst/>
          </a:prstGeom>
        </p:spPr>
      </p:pic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475120B0-0123-BBBD-1A0C-F2EDD54F35C8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3940580" y="2561336"/>
            <a:ext cx="918560" cy="46551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9D6F8770-3831-81CB-F2D3-AF737A4DAFB9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7193793" y="2607887"/>
            <a:ext cx="766305" cy="1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3FAB434-4FC7-CDC6-3267-9A30164704B5}"/>
              </a:ext>
            </a:extLst>
          </p:cNvPr>
          <p:cNvSpPr txBox="1"/>
          <p:nvPr/>
        </p:nvSpPr>
        <p:spPr>
          <a:xfrm>
            <a:off x="2590800" y="4090760"/>
            <a:ext cx="7572376" cy="1343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400" b="0" i="0" dirty="0">
                <a:effectLst/>
                <a:latin typeface="+mn-ea"/>
              </a:rPr>
              <a:t>Code Suggestion : </a:t>
            </a:r>
            <a:r>
              <a:rPr lang="ko-KR" altLang="en-US" sz="1400" b="0" i="0" dirty="0">
                <a:effectLst/>
                <a:latin typeface="+mn-ea"/>
              </a:rPr>
              <a:t>작성 중인 맥락과 패턴을 바탕으로 다음에 들어올 수 있는 코드 추천</a:t>
            </a:r>
          </a:p>
          <a:p>
            <a:pPr algn="l">
              <a:lnSpc>
                <a:spcPct val="150000"/>
              </a:lnSpc>
            </a:pPr>
            <a:r>
              <a:rPr lang="en-US" altLang="ko-KR" sz="1400" b="0" i="0" dirty="0">
                <a:effectLst/>
                <a:latin typeface="+mn-ea"/>
              </a:rPr>
              <a:t>Code Completion : </a:t>
            </a:r>
            <a:r>
              <a:rPr lang="ko-KR" altLang="en-US" sz="1400" b="0" i="0" dirty="0">
                <a:effectLst/>
                <a:latin typeface="+mn-ea"/>
              </a:rPr>
              <a:t>작성 중인 맥락과 패턴을 바탕으로 코드의 나머지 부분 자동완성</a:t>
            </a:r>
          </a:p>
          <a:p>
            <a:pPr algn="l">
              <a:lnSpc>
                <a:spcPct val="150000"/>
              </a:lnSpc>
            </a:pPr>
            <a:r>
              <a:rPr lang="en-US" altLang="ko-KR" sz="1400" b="0" i="0" dirty="0">
                <a:effectLst/>
                <a:latin typeface="+mn-ea"/>
              </a:rPr>
              <a:t>Code Refactoring : </a:t>
            </a:r>
            <a:r>
              <a:rPr lang="ko-KR" altLang="en-US" sz="1400" b="0" i="0" dirty="0">
                <a:effectLst/>
                <a:latin typeface="+mn-ea"/>
              </a:rPr>
              <a:t>기존 코드의 </a:t>
            </a:r>
            <a:r>
              <a:rPr lang="ko-KR" altLang="en-US" sz="1400" b="0" i="0" dirty="0" err="1">
                <a:effectLst/>
                <a:latin typeface="+mn-ea"/>
              </a:rPr>
              <a:t>리펙토링</a:t>
            </a:r>
            <a:endParaRPr lang="ko-KR" altLang="en-US" sz="1400" b="0" i="0" dirty="0">
              <a:effectLst/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b="0" i="0" dirty="0">
                <a:effectLst/>
                <a:latin typeface="+mn-ea"/>
              </a:rPr>
              <a:t>Document Generation : </a:t>
            </a:r>
            <a:r>
              <a:rPr lang="ko-KR" altLang="en-US" sz="1400" b="0" i="0" dirty="0">
                <a:effectLst/>
                <a:latin typeface="+mn-ea"/>
              </a:rPr>
              <a:t>코드</a:t>
            </a:r>
            <a:r>
              <a:rPr lang="en-US" altLang="ko-KR" sz="1400" b="0" i="0" dirty="0">
                <a:effectLst/>
                <a:latin typeface="+mn-ea"/>
              </a:rPr>
              <a:t>, </a:t>
            </a:r>
            <a:r>
              <a:rPr lang="ko-KR" altLang="en-US" sz="1400" b="0" i="0" dirty="0">
                <a:effectLst/>
                <a:latin typeface="+mn-ea"/>
              </a:rPr>
              <a:t>함수에 대한 설명</a:t>
            </a:r>
            <a:r>
              <a:rPr lang="en-US" altLang="ko-KR" sz="1400" b="0" i="0" dirty="0">
                <a:effectLst/>
                <a:latin typeface="+mn-ea"/>
              </a:rPr>
              <a:t>(</a:t>
            </a:r>
            <a:r>
              <a:rPr lang="ko-KR" altLang="en-US" sz="1400" b="0" i="0" dirty="0">
                <a:effectLst/>
                <a:latin typeface="+mn-ea"/>
              </a:rPr>
              <a:t>주석</a:t>
            </a:r>
            <a:r>
              <a:rPr lang="en-US" altLang="ko-KR" sz="1400" b="0" i="0" dirty="0">
                <a:effectLst/>
                <a:latin typeface="+mn-ea"/>
              </a:rPr>
              <a:t>) </a:t>
            </a:r>
            <a:r>
              <a:rPr lang="ko-KR" altLang="en-US" sz="1400" b="0" i="0" dirty="0">
                <a:effectLst/>
                <a:latin typeface="+mn-ea"/>
              </a:rPr>
              <a:t>자동 생성</a:t>
            </a:r>
          </a:p>
        </p:txBody>
      </p:sp>
    </p:spTree>
    <p:extLst>
      <p:ext uri="{BB962C8B-B14F-4D97-AF65-F5344CB8AC3E}">
        <p14:creationId xmlns:p14="http://schemas.microsoft.com/office/powerpoint/2010/main" val="3575798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5B44A-4B35-E8B6-F789-A82EE08AF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3D4D18-1C6E-0495-747E-7BC8B7D3B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Continue </a:t>
            </a:r>
            <a:r>
              <a:rPr lang="ko-KR" altLang="en-US" dirty="0"/>
              <a:t>설치 및 설정 </a:t>
            </a:r>
            <a:r>
              <a:rPr lang="en-US" altLang="ko-KR" dirty="0"/>
              <a:t>- 1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73C00B-BE57-D13C-1C47-BF9CD59D9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2025-04-10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DCC232-62F2-CA09-AA7B-B518F5547D54}"/>
              </a:ext>
            </a:extLst>
          </p:cNvPr>
          <p:cNvSpPr txBox="1"/>
          <p:nvPr/>
        </p:nvSpPr>
        <p:spPr>
          <a:xfrm>
            <a:off x="709612" y="962025"/>
            <a:ext cx="982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VSCode</a:t>
            </a:r>
            <a:r>
              <a:rPr lang="ko-KR" altLang="en-US" dirty="0"/>
              <a:t>에서 </a:t>
            </a:r>
            <a:r>
              <a:rPr lang="ko-KR" altLang="en-US" dirty="0" err="1"/>
              <a:t>마켓플레이스에서</a:t>
            </a:r>
            <a:r>
              <a:rPr lang="ko-KR" altLang="en-US" dirty="0"/>
              <a:t> </a:t>
            </a:r>
            <a:r>
              <a:rPr lang="en-US" altLang="ko-KR" dirty="0"/>
              <a:t>continue</a:t>
            </a:r>
            <a:r>
              <a:rPr lang="ko-KR" altLang="en-US" dirty="0"/>
              <a:t>를 검색 하여 설치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2F49AE-982A-6C42-97E3-1A4C690B9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387" y="1650233"/>
            <a:ext cx="4610743" cy="392484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F8EB90F-FCDC-15FB-9724-A1E8ADDA5DCC}"/>
              </a:ext>
            </a:extLst>
          </p:cNvPr>
          <p:cNvSpPr/>
          <p:nvPr/>
        </p:nvSpPr>
        <p:spPr>
          <a:xfrm>
            <a:off x="1011388" y="3612658"/>
            <a:ext cx="350688" cy="340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2F0AE58-5DC6-B450-1DB9-60031053D2F0}"/>
              </a:ext>
            </a:extLst>
          </p:cNvPr>
          <p:cNvSpPr/>
          <p:nvPr/>
        </p:nvSpPr>
        <p:spPr>
          <a:xfrm>
            <a:off x="1440012" y="2488708"/>
            <a:ext cx="2689075" cy="6497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993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6C3797-1DAD-48BB-B6CB-65DDB78C9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cs typeface="+mn-cs"/>
              </a:rPr>
              <a:t>목    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50612D-A64F-413A-AA08-123BB9D41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ko-KR" altLang="en-US" sz="4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</a:t>
            </a:r>
            <a:endParaRPr lang="en-US" altLang="ko-KR" sz="40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>
              <a:buNone/>
            </a:pPr>
            <a:r>
              <a:rPr lang="en-US" altLang="ko-KR" sz="4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LLM</a:t>
            </a:r>
            <a:r>
              <a:rPr lang="ko-KR" altLang="en-US" sz="4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이란</a:t>
            </a:r>
            <a:r>
              <a:rPr lang="en-US" altLang="ko-KR" sz="4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 </a:t>
            </a:r>
          </a:p>
          <a:p>
            <a:pPr marL="0" indent="0" algn="ctr">
              <a:buNone/>
            </a:pPr>
            <a:r>
              <a:rPr lang="ko-KR" altLang="en-US" sz="4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 구성</a:t>
            </a:r>
            <a:endParaRPr lang="en-US" altLang="ko-KR" sz="40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>
              <a:buNone/>
            </a:pPr>
            <a:r>
              <a:rPr lang="en-US" altLang="ko-KR" sz="4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LLM </a:t>
            </a:r>
            <a:r>
              <a:rPr lang="ko-KR" altLang="en-US" sz="4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 코딩 예제</a:t>
            </a:r>
            <a:endParaRPr lang="ko-KR" altLang="en-US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4CDC4A-FF8C-41D5-B9E4-1AD3CDF69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2025-04-10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860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65539-0139-5690-D3D7-9AE68129F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E80CA-3729-33BC-AF02-698039B0C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Continue </a:t>
            </a:r>
            <a:r>
              <a:rPr lang="ko-KR" altLang="en-US" dirty="0"/>
              <a:t>설치 및 설정 </a:t>
            </a:r>
            <a:r>
              <a:rPr lang="en-US" altLang="ko-KR" dirty="0"/>
              <a:t>- 2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7D6DDB-60D8-5663-69CD-DFF25EE2A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2025-04-10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7F44ED-6BD9-99CB-9B49-181ACD7C190D}"/>
              </a:ext>
            </a:extLst>
          </p:cNvPr>
          <p:cNvSpPr txBox="1"/>
          <p:nvPr/>
        </p:nvSpPr>
        <p:spPr>
          <a:xfrm>
            <a:off x="709612" y="962025"/>
            <a:ext cx="9825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Continue</a:t>
            </a:r>
            <a:r>
              <a:rPr lang="ko-KR" altLang="en-US" dirty="0"/>
              <a:t>가 설치 되면 </a:t>
            </a:r>
            <a:r>
              <a:rPr lang="en-US" altLang="ko-KR" dirty="0"/>
              <a:t>Ctrl-L</a:t>
            </a:r>
            <a:r>
              <a:rPr lang="ko-KR" altLang="en-US" dirty="0"/>
              <a:t>을 눌러 </a:t>
            </a:r>
            <a:r>
              <a:rPr lang="en-US" altLang="ko-KR" dirty="0"/>
              <a:t>continue </a:t>
            </a:r>
            <a:r>
              <a:rPr lang="ko-KR" altLang="en-US" dirty="0"/>
              <a:t>창을 연다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config.json</a:t>
            </a:r>
            <a:r>
              <a:rPr lang="ko-KR" altLang="en-US" dirty="0"/>
              <a:t>에 다음과 같이 내용을 수정 한다</a:t>
            </a:r>
            <a:r>
              <a:rPr lang="en-US" altLang="ko-KR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6AAA92D-E562-C547-B90E-B48107881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86" y="2027946"/>
            <a:ext cx="5753903" cy="92405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2494BB8-DBFB-075B-C34F-19EB135B20E1}"/>
              </a:ext>
            </a:extLst>
          </p:cNvPr>
          <p:cNvSpPr/>
          <p:nvPr/>
        </p:nvSpPr>
        <p:spPr>
          <a:xfrm>
            <a:off x="5379721" y="2107706"/>
            <a:ext cx="335279" cy="3000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4276F80-F625-B479-6F61-3C6C539F1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578" y="1478316"/>
            <a:ext cx="4907911" cy="374212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424BA0D-30F3-9802-8AD1-20865FBA441B}"/>
              </a:ext>
            </a:extLst>
          </p:cNvPr>
          <p:cNvSpPr/>
          <p:nvPr/>
        </p:nvSpPr>
        <p:spPr>
          <a:xfrm>
            <a:off x="6874245" y="1569541"/>
            <a:ext cx="3030855" cy="35596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840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839C05-B20A-4B7F-B307-4E9A01CE5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2025-04-10</a:t>
            </a:fld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E19881-A66A-4C4C-A361-A7D67D3B95E0}"/>
              </a:ext>
            </a:extLst>
          </p:cNvPr>
          <p:cNvSpPr/>
          <p:nvPr/>
        </p:nvSpPr>
        <p:spPr>
          <a:xfrm>
            <a:off x="1952368" y="1563130"/>
            <a:ext cx="7834183" cy="2063578"/>
          </a:xfrm>
          <a:prstGeom prst="rect">
            <a:avLst/>
          </a:prstGeom>
          <a:solidFill>
            <a:srgbClr val="66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4800" dirty="0"/>
              <a:t>LLM </a:t>
            </a:r>
            <a:r>
              <a:rPr lang="ko-KR" altLang="en-US" sz="4800" dirty="0"/>
              <a:t>환경 코딩 예제</a:t>
            </a:r>
          </a:p>
        </p:txBody>
      </p:sp>
    </p:spTree>
    <p:extLst>
      <p:ext uri="{BB962C8B-B14F-4D97-AF65-F5344CB8AC3E}">
        <p14:creationId xmlns:p14="http://schemas.microsoft.com/office/powerpoint/2010/main" val="635669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192BB-DFE2-B3DD-8A8A-DB77BD2BB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FD2C63-EB08-1D40-730D-52455D75C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VSCode</a:t>
            </a:r>
            <a:r>
              <a:rPr lang="ko-KR" altLang="en-US" dirty="0"/>
              <a:t>에서 </a:t>
            </a:r>
            <a:r>
              <a:rPr lang="en-US" altLang="ko-KR" dirty="0"/>
              <a:t>continue</a:t>
            </a:r>
            <a:r>
              <a:rPr lang="ko-KR" altLang="en-US" dirty="0"/>
              <a:t>를 통한 작성 예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BDBC4E-9BF4-09F5-15F3-0C14FDE1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2025-04-10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46D2C9-B41C-5342-E648-4F1488A16A78}"/>
              </a:ext>
            </a:extLst>
          </p:cNvPr>
          <p:cNvSpPr txBox="1"/>
          <p:nvPr/>
        </p:nvSpPr>
        <p:spPr>
          <a:xfrm>
            <a:off x="709612" y="962025"/>
            <a:ext cx="982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Ctrl-L</a:t>
            </a:r>
            <a:r>
              <a:rPr lang="ko-KR" altLang="en-US" dirty="0"/>
              <a:t>을 눌러 오류 내역 설명 및 수정</a:t>
            </a:r>
            <a:r>
              <a:rPr lang="en-US" altLang="ko-KR" dirty="0"/>
              <a:t>, </a:t>
            </a:r>
            <a:r>
              <a:rPr lang="ko-KR" altLang="en-US" dirty="0"/>
              <a:t>코드 작성 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AFF605-A245-B5FA-2A04-53B88AC3F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" y="1414371"/>
            <a:ext cx="8869772" cy="476735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308F121-A7B4-4728-ACED-03C210A93DAE}"/>
              </a:ext>
            </a:extLst>
          </p:cNvPr>
          <p:cNvSpPr/>
          <p:nvPr/>
        </p:nvSpPr>
        <p:spPr>
          <a:xfrm>
            <a:off x="936308" y="3541217"/>
            <a:ext cx="3983355" cy="10784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EA0FB8-1CB1-9C1A-EE56-EB6ED585099E}"/>
              </a:ext>
            </a:extLst>
          </p:cNvPr>
          <p:cNvSpPr/>
          <p:nvPr/>
        </p:nvSpPr>
        <p:spPr>
          <a:xfrm>
            <a:off x="5980670" y="1469530"/>
            <a:ext cx="3539569" cy="46407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874656C-2031-4920-BDD8-DC751CE5C8FE}"/>
              </a:ext>
            </a:extLst>
          </p:cNvPr>
          <p:cNvSpPr/>
          <p:nvPr/>
        </p:nvSpPr>
        <p:spPr>
          <a:xfrm>
            <a:off x="6104240" y="2688600"/>
            <a:ext cx="3150973" cy="1960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58089C7-33AE-4AD1-8351-90D21E558D6E}"/>
              </a:ext>
            </a:extLst>
          </p:cNvPr>
          <p:cNvSpPr/>
          <p:nvPr/>
        </p:nvSpPr>
        <p:spPr>
          <a:xfrm>
            <a:off x="6073349" y="4053016"/>
            <a:ext cx="3150973" cy="1960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680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E415F-E7A8-2142-75BD-1B3FF0431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E0D84D-84EE-4179-FA0A-D8C43373D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VSCode</a:t>
            </a:r>
            <a:r>
              <a:rPr lang="ko-KR" altLang="en-US" dirty="0"/>
              <a:t>에서 </a:t>
            </a:r>
            <a:r>
              <a:rPr lang="en-US" altLang="ko-KR" dirty="0"/>
              <a:t>continue</a:t>
            </a:r>
            <a:r>
              <a:rPr lang="ko-KR" altLang="en-US" dirty="0"/>
              <a:t>를 통한 작성 예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5DD6E9-69AB-148D-A515-F80C799A2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2025-04-10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C2D36E-C620-C964-60C0-773C0586A635}"/>
              </a:ext>
            </a:extLst>
          </p:cNvPr>
          <p:cNvSpPr txBox="1"/>
          <p:nvPr/>
        </p:nvSpPr>
        <p:spPr>
          <a:xfrm>
            <a:off x="709612" y="962025"/>
            <a:ext cx="982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Ctrl-I</a:t>
            </a:r>
            <a:r>
              <a:rPr lang="ko-KR" altLang="en-US" dirty="0"/>
              <a:t>를 눌러 오류 수정 및 코드 작성 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BC728B-EFBE-A820-CC5A-CA620633A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22" y="1514905"/>
            <a:ext cx="10743687" cy="458585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91AEA-36A4-D9F0-62EF-FB034B39E00E}"/>
              </a:ext>
            </a:extLst>
          </p:cNvPr>
          <p:cNvSpPr/>
          <p:nvPr/>
        </p:nvSpPr>
        <p:spPr>
          <a:xfrm>
            <a:off x="3246121" y="4338638"/>
            <a:ext cx="4183379" cy="13959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93D5AE2-2B0E-1303-C1A9-7D705C36124A}"/>
              </a:ext>
            </a:extLst>
          </p:cNvPr>
          <p:cNvSpPr/>
          <p:nvPr/>
        </p:nvSpPr>
        <p:spPr>
          <a:xfrm>
            <a:off x="8118159" y="1895476"/>
            <a:ext cx="3335019" cy="9525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877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9D379-9AA9-3A34-0652-8CA7E6C60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E54088-3883-740A-0F66-10584C55A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VSCode</a:t>
            </a:r>
            <a:r>
              <a:rPr lang="ko-KR" altLang="en-US" dirty="0"/>
              <a:t>에서 </a:t>
            </a:r>
            <a:r>
              <a:rPr lang="en-US" altLang="ko-KR" dirty="0"/>
              <a:t>continue</a:t>
            </a:r>
            <a:r>
              <a:rPr lang="ko-KR" altLang="en-US" dirty="0"/>
              <a:t>를 통한 작성 예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142985-E8E4-9A5E-5844-6AA332276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2025-04-10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787C26-B714-E508-334C-CD08512B23CE}"/>
              </a:ext>
            </a:extLst>
          </p:cNvPr>
          <p:cNvSpPr txBox="1"/>
          <p:nvPr/>
        </p:nvSpPr>
        <p:spPr>
          <a:xfrm>
            <a:off x="709612" y="962025"/>
            <a:ext cx="982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AutoComplete </a:t>
            </a:r>
            <a:r>
              <a:rPr lang="ko-KR" altLang="en-US" dirty="0"/>
              <a:t>사용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5E2E35-E86F-6401-8BE8-97EC2CD63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81" y="1448230"/>
            <a:ext cx="6163535" cy="17433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FAFFAD6-155D-D81D-9D22-FC0050763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81" y="3429000"/>
            <a:ext cx="6001588" cy="266737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9BA622-EEA8-AC4C-587F-710033B32A32}"/>
              </a:ext>
            </a:extLst>
          </p:cNvPr>
          <p:cNvSpPr/>
          <p:nvPr/>
        </p:nvSpPr>
        <p:spPr>
          <a:xfrm>
            <a:off x="1340732" y="2588047"/>
            <a:ext cx="3992879" cy="2456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DD00965-9F27-77DC-30A7-A1200F69DDD7}"/>
              </a:ext>
            </a:extLst>
          </p:cNvPr>
          <p:cNvSpPr/>
          <p:nvPr/>
        </p:nvSpPr>
        <p:spPr>
          <a:xfrm>
            <a:off x="1178785" y="5702722"/>
            <a:ext cx="3992879" cy="2456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FA2AB88-78B7-0942-7AA5-2F16F801B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093" y="2726709"/>
            <a:ext cx="5296639" cy="177189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84DCEA3-8A84-9D5F-739E-F310CA95754D}"/>
              </a:ext>
            </a:extLst>
          </p:cNvPr>
          <p:cNvSpPr/>
          <p:nvPr/>
        </p:nvSpPr>
        <p:spPr>
          <a:xfrm>
            <a:off x="6924716" y="3621969"/>
            <a:ext cx="4243347" cy="4261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042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79893-E40D-0F72-9ED0-0CC6AE57A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37D76B-2151-0E38-603F-8FA430961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2025-04-10</a:t>
            </a:fld>
            <a:endParaRPr 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3254C94-0A2E-27A3-9F52-D51B524B7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676" y="262439"/>
            <a:ext cx="11631608" cy="5972593"/>
          </a:xfrm>
          <a:prstGeom prst="roundRect">
            <a:avLst>
              <a:gd name="adj" fmla="val 163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900" dirty="0">
                <a:solidFill>
                  <a:schemeClr val="tx1"/>
                </a:solidFill>
              </a:rPr>
              <a:t> 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8AD0711-2429-EA95-1FD1-B42F3BECB082}"/>
              </a:ext>
            </a:extLst>
          </p:cNvPr>
          <p:cNvSpPr/>
          <p:nvPr/>
        </p:nvSpPr>
        <p:spPr>
          <a:xfrm>
            <a:off x="4920121" y="2704058"/>
            <a:ext cx="2334653" cy="18716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Continue</a:t>
            </a:r>
            <a:endParaRPr lang="ko-KR" alt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467C83A-7FC2-DD95-359E-35F1DC22B5C4}"/>
              </a:ext>
            </a:extLst>
          </p:cNvPr>
          <p:cNvSpPr/>
          <p:nvPr/>
        </p:nvSpPr>
        <p:spPr>
          <a:xfrm>
            <a:off x="981535" y="2391875"/>
            <a:ext cx="3150590" cy="18716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VSCode</a:t>
            </a:r>
            <a:endParaRPr lang="ko-KR" alt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3B55D33-6095-1E9F-B943-70C95822C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535" y="529379"/>
            <a:ext cx="3159142" cy="16999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341E1B8-3A2F-077B-A1C4-864B61D16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535" y="2579036"/>
            <a:ext cx="3150590" cy="16999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0BC769D-8897-25D7-E2CA-8752034AF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673" y="2891218"/>
            <a:ext cx="2334653" cy="10755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ACFEE08-CD4F-BA23-5497-2485468D6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8154" y="615444"/>
            <a:ext cx="3500343" cy="1890185"/>
          </a:xfrm>
          <a:prstGeom prst="rect">
            <a:avLst/>
          </a:prstGeom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7A5FF209-439C-D720-15DE-298BBCE02601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rot="5400000">
            <a:off x="2384103" y="2402033"/>
            <a:ext cx="349730" cy="4276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B1C19D47-E833-F560-5AD3-65D825AF9A64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4132125" y="3428999"/>
            <a:ext cx="796548" cy="1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7F08A7ED-879B-023B-14F4-F9A548E52BDD}"/>
              </a:ext>
            </a:extLst>
          </p:cNvPr>
          <p:cNvCxnSpPr>
            <a:cxnSpLocks/>
            <a:stCxn id="10" idx="0"/>
            <a:endCxn id="11" idx="1"/>
          </p:cNvCxnSpPr>
          <p:nvPr/>
        </p:nvCxnSpPr>
        <p:spPr>
          <a:xfrm rot="5400000" flipH="1" flipV="1">
            <a:off x="6266737" y="1389801"/>
            <a:ext cx="1330681" cy="1672154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B404470-36E0-4024-45C2-683FA29E013C}"/>
              </a:ext>
            </a:extLst>
          </p:cNvPr>
          <p:cNvSpPr/>
          <p:nvPr/>
        </p:nvSpPr>
        <p:spPr>
          <a:xfrm>
            <a:off x="981535" y="342218"/>
            <a:ext cx="3150590" cy="18716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Eclipse</a:t>
            </a:r>
            <a:endParaRPr lang="ko-KR" alt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20501FF-0B22-6EE9-B119-A977096A3D9E}"/>
              </a:ext>
            </a:extLst>
          </p:cNvPr>
          <p:cNvSpPr/>
          <p:nvPr/>
        </p:nvSpPr>
        <p:spPr>
          <a:xfrm>
            <a:off x="7768154" y="418484"/>
            <a:ext cx="3500342" cy="18716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LM</a:t>
            </a:r>
            <a:r>
              <a:rPr lang="en-US" altLang="ko-KR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Studio</a:t>
            </a:r>
            <a:endParaRPr lang="ko-KR" alt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F5A623-D46F-5BDB-84BF-22571FFEDC86}"/>
              </a:ext>
            </a:extLst>
          </p:cNvPr>
          <p:cNvSpPr txBox="1"/>
          <p:nvPr/>
        </p:nvSpPr>
        <p:spPr>
          <a:xfrm>
            <a:off x="981534" y="4278963"/>
            <a:ext cx="10286961" cy="198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400" b="0" i="0" dirty="0">
                <a:effectLst/>
                <a:latin typeface="+mn-ea"/>
              </a:rPr>
              <a:t>단순 반복 작업에 최적화 </a:t>
            </a:r>
            <a:r>
              <a:rPr lang="en-US" altLang="ko-KR" sz="1400" b="0" i="0" dirty="0">
                <a:effectLst/>
                <a:latin typeface="+mn-ea"/>
              </a:rPr>
              <a:t>(</a:t>
            </a:r>
            <a:r>
              <a:rPr lang="ko-KR" altLang="en-US" sz="1200" b="0" i="0" dirty="0">
                <a:effectLst/>
                <a:latin typeface="+mn-ea"/>
              </a:rPr>
              <a:t>실 작업 테스트 </a:t>
            </a:r>
            <a:r>
              <a:rPr lang="en-US" altLang="ko-KR" sz="1200" b="0" i="0" dirty="0">
                <a:effectLst/>
                <a:latin typeface="+mn-ea"/>
              </a:rPr>
              <a:t>: KAKAO Procedure/Function =&gt; Application Layer</a:t>
            </a:r>
            <a:r>
              <a:rPr lang="ko-KR" altLang="en-US" sz="1200" b="0" i="0" dirty="0">
                <a:effectLst/>
                <a:latin typeface="+mn-ea"/>
              </a:rPr>
              <a:t>로 변경 시 작업시간 </a:t>
            </a:r>
            <a:r>
              <a:rPr lang="en-US" altLang="ko-KR" sz="1200" b="0" i="0" dirty="0">
                <a:effectLst/>
                <a:latin typeface="+mn-ea"/>
              </a:rPr>
              <a:t>1/10</a:t>
            </a:r>
            <a:r>
              <a:rPr lang="ko-KR" altLang="en-US" sz="1200" b="0" i="0" dirty="0">
                <a:effectLst/>
                <a:latin typeface="+mn-ea"/>
              </a:rPr>
              <a:t>으로 단축</a:t>
            </a:r>
            <a:r>
              <a:rPr lang="en-US" altLang="ko-KR" sz="1400" b="0" i="0" dirty="0">
                <a:effectLst/>
                <a:latin typeface="+mn-ea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오류 분석 및 수정 시간의 단축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실 작업 테스트 </a:t>
            </a:r>
            <a:r>
              <a:rPr lang="en-US" altLang="ko-KR" sz="1200" dirty="0">
                <a:latin typeface="+mn-ea"/>
              </a:rPr>
              <a:t>KAKAO </a:t>
            </a:r>
            <a:r>
              <a:rPr lang="en-US" altLang="ko-KR" sz="1200" dirty="0" err="1">
                <a:latin typeface="+mn-ea"/>
              </a:rPr>
              <a:t>jsp</a:t>
            </a:r>
            <a:r>
              <a:rPr lang="ko-KR" altLang="en-US" sz="1200" dirty="0">
                <a:latin typeface="+mn-ea"/>
              </a:rPr>
              <a:t> 및 </a:t>
            </a:r>
            <a:r>
              <a:rPr lang="en-US" altLang="ko-KR" sz="1200" dirty="0" err="1">
                <a:latin typeface="+mn-ea"/>
              </a:rPr>
              <a:t>js</a:t>
            </a:r>
            <a:r>
              <a:rPr lang="en-US" altLang="ko-KR" sz="1200" dirty="0">
                <a:latin typeface="+mn-ea"/>
              </a:rPr>
              <a:t>, java </a:t>
            </a:r>
            <a:r>
              <a:rPr lang="ko-KR" altLang="en-US" sz="1200" dirty="0">
                <a:latin typeface="+mn-ea"/>
              </a:rPr>
              <a:t>수정 시 오류 검출시간 단축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ko-KR" altLang="en-US" sz="1400" b="0" i="0" dirty="0">
                <a:effectLst/>
                <a:latin typeface="+mn-ea"/>
              </a:rPr>
              <a:t>신규 코드 작성 시 자료 조회 및 구현에 대한 시간 단축 </a:t>
            </a:r>
            <a:endParaRPr lang="en-US" altLang="ko-KR" sz="1400" b="0" i="0" dirty="0">
              <a:effectLst/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b="1" i="0" dirty="0">
                <a:solidFill>
                  <a:srgbClr val="0066FF"/>
                </a:solidFill>
                <a:effectLst/>
                <a:latin typeface="+mn-ea"/>
              </a:rPr>
              <a:t>※ </a:t>
            </a:r>
            <a:r>
              <a:rPr lang="ko-KR" altLang="en-US" sz="1400" b="1" dirty="0">
                <a:solidFill>
                  <a:srgbClr val="0066FF"/>
                </a:solidFill>
                <a:latin typeface="+mn-ea"/>
              </a:rPr>
              <a:t>반복적인 코드 작성 시 혹은 오류 분석 이나 코드의 개선 부분에 활용 할 경우 업무 부하 단축 가능</a:t>
            </a:r>
            <a:endParaRPr lang="en-US" altLang="ko-KR" sz="1400" b="1" dirty="0">
              <a:solidFill>
                <a:srgbClr val="0066FF"/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b="1" i="0" dirty="0">
                <a:solidFill>
                  <a:srgbClr val="0066FF"/>
                </a:solidFill>
                <a:effectLst/>
                <a:latin typeface="+mn-ea"/>
              </a:rPr>
              <a:t>   </a:t>
            </a:r>
            <a:r>
              <a:rPr lang="ko-KR" altLang="en-US" sz="1400" b="1" i="0" dirty="0">
                <a:solidFill>
                  <a:srgbClr val="0066FF"/>
                </a:solidFill>
                <a:effectLst/>
                <a:latin typeface="+mn-ea"/>
              </a:rPr>
              <a:t>초급 개발자 보다는 중</a:t>
            </a:r>
            <a:r>
              <a:rPr lang="en-US" altLang="ko-KR" sz="1400" b="1" i="0" dirty="0">
                <a:solidFill>
                  <a:srgbClr val="0066FF"/>
                </a:solidFill>
                <a:effectLst/>
                <a:latin typeface="+mn-ea"/>
              </a:rPr>
              <a:t>/</a:t>
            </a:r>
            <a:r>
              <a:rPr lang="ko-KR" altLang="en-US" sz="1400" b="1" i="0" dirty="0">
                <a:solidFill>
                  <a:srgbClr val="0066FF"/>
                </a:solidFill>
                <a:effectLst/>
                <a:latin typeface="+mn-ea"/>
              </a:rPr>
              <a:t>고급 개발자가 활용 하는 것이 효과적으로 보임</a:t>
            </a:r>
            <a:r>
              <a:rPr lang="en-US" altLang="ko-KR" sz="1400" b="1" i="0" dirty="0">
                <a:solidFill>
                  <a:srgbClr val="0066FF"/>
                </a:solidFill>
                <a:effectLst/>
                <a:latin typeface="+mn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1400" b="1" dirty="0">
                <a:solidFill>
                  <a:srgbClr val="0066FF"/>
                </a:solidFill>
                <a:latin typeface="+mn-ea"/>
              </a:rPr>
              <a:t>    (</a:t>
            </a:r>
            <a:r>
              <a:rPr lang="ko-KR" altLang="en-US" sz="1400" b="1" dirty="0">
                <a:solidFill>
                  <a:srgbClr val="0066FF"/>
                </a:solidFill>
                <a:latin typeface="+mn-ea"/>
              </a:rPr>
              <a:t>코드 제안이나 </a:t>
            </a:r>
            <a:r>
              <a:rPr lang="en-US" altLang="ko-KR" sz="1400" b="1" dirty="0">
                <a:solidFill>
                  <a:srgbClr val="0066FF"/>
                </a:solidFill>
                <a:latin typeface="+mn-ea"/>
              </a:rPr>
              <a:t>Autocomplete</a:t>
            </a:r>
            <a:r>
              <a:rPr lang="ko-KR" altLang="en-US" sz="1400" b="1" dirty="0">
                <a:solidFill>
                  <a:srgbClr val="0066FF"/>
                </a:solidFill>
                <a:latin typeface="+mn-ea"/>
              </a:rPr>
              <a:t>의 경우 잘못된 결과를 낼 경우가 있어 오류에 대한 판단 능력이 필요</a:t>
            </a:r>
            <a:r>
              <a:rPr lang="en-US" altLang="ko-KR" sz="1400" b="1" dirty="0">
                <a:solidFill>
                  <a:srgbClr val="0066FF"/>
                </a:solidFill>
                <a:latin typeface="+mn-ea"/>
              </a:rPr>
              <a:t>)</a:t>
            </a:r>
            <a:endParaRPr lang="ko-KR" altLang="en-US" sz="1400" b="1" i="0" dirty="0">
              <a:solidFill>
                <a:srgbClr val="0066FF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39984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227DED-7B7D-E423-8F85-DAEB40A8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현황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8021A4-B32A-2EA2-4383-052D8CB34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2025-04-10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98CF24-3641-E911-BCCC-8CAE386556DC}"/>
              </a:ext>
            </a:extLst>
          </p:cNvPr>
          <p:cNvSpPr txBox="1"/>
          <p:nvPr/>
        </p:nvSpPr>
        <p:spPr>
          <a:xfrm>
            <a:off x="3901199" y="2252942"/>
            <a:ext cx="5990743" cy="14619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rtl="0"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sz="8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피할 수 없다</a:t>
            </a:r>
            <a:endParaRPr lang="en-US" altLang="ko-KR" sz="8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후엔 다른 세상에서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살것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같다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C8BF67-E068-0FDE-99C4-AEB06B63DD3E}"/>
              </a:ext>
            </a:extLst>
          </p:cNvPr>
          <p:cNvSpPr txBox="1"/>
          <p:nvPr/>
        </p:nvSpPr>
        <p:spPr>
          <a:xfrm>
            <a:off x="405183" y="5829633"/>
            <a:ext cx="22060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rtl="0"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인터넷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1490FC-4EA2-3AB5-D4FC-EC9B0B64FD44}"/>
              </a:ext>
            </a:extLst>
          </p:cNvPr>
          <p:cNvSpPr txBox="1"/>
          <p:nvPr/>
        </p:nvSpPr>
        <p:spPr>
          <a:xfrm>
            <a:off x="3245454" y="5829633"/>
            <a:ext cx="2209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rtl="0"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정보가 손 안에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2BFD27-2D27-6DCC-C211-072114178AD2}"/>
              </a:ext>
            </a:extLst>
          </p:cNvPr>
          <p:cNvSpPr txBox="1"/>
          <p:nvPr/>
        </p:nvSpPr>
        <p:spPr>
          <a:xfrm>
            <a:off x="5935043" y="5829633"/>
            <a:ext cx="2050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rtl="0"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AI: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파트너가 손 안에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AABF40-D4E4-5F65-A8C9-6BE5A33709FB}"/>
              </a:ext>
            </a:extLst>
          </p:cNvPr>
          <p:cNvSpPr txBox="1"/>
          <p:nvPr/>
        </p:nvSpPr>
        <p:spPr>
          <a:xfrm>
            <a:off x="8459523" y="5829633"/>
            <a:ext cx="34487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rtl="0"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휴머노이드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AGI: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일자리가 손 밖에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F851ABD-2DBA-60FD-16DE-23164CCAA9C7}"/>
              </a:ext>
            </a:extLst>
          </p:cNvPr>
          <p:cNvCxnSpPr/>
          <p:nvPr/>
        </p:nvCxnSpPr>
        <p:spPr>
          <a:xfrm>
            <a:off x="2628900" y="5998910"/>
            <a:ext cx="523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E891B9E-24DA-F12A-E7ED-37C7F51ADC79}"/>
              </a:ext>
            </a:extLst>
          </p:cNvPr>
          <p:cNvCxnSpPr/>
          <p:nvPr/>
        </p:nvCxnSpPr>
        <p:spPr>
          <a:xfrm>
            <a:off x="5295900" y="5998910"/>
            <a:ext cx="523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1D67DE9-3D76-5884-639C-741F61B3DA1F}"/>
              </a:ext>
            </a:extLst>
          </p:cNvPr>
          <p:cNvCxnSpPr/>
          <p:nvPr/>
        </p:nvCxnSpPr>
        <p:spPr>
          <a:xfrm>
            <a:off x="7829550" y="5998910"/>
            <a:ext cx="523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034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DDD9C8-F443-3F4E-4216-0E3FA4BF8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당장 </a:t>
            </a:r>
            <a:r>
              <a:rPr lang="en-US" altLang="ko-KR"/>
              <a:t>&amp; </a:t>
            </a:r>
            <a:r>
              <a:rPr lang="ko-KR" altLang="en-US"/>
              <a:t>앞으로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5430D9-768F-D663-F91A-23A635255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F4B7E-283A-49B6-A8FE-0DB2A9FA74AB}" type="datetime1">
              <a:rPr lang="ko-KR" altLang="en-US" smtClean="0"/>
              <a:t>2025-04-10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FD9715-576E-13F2-8BEC-806A36407537}"/>
              </a:ext>
            </a:extLst>
          </p:cNvPr>
          <p:cNvSpPr txBox="1"/>
          <p:nvPr/>
        </p:nvSpPr>
        <p:spPr>
          <a:xfrm>
            <a:off x="554651" y="2544747"/>
            <a:ext cx="493596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rtl="0"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똑똑한 사람을 더 똑똑하게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편향적인 사람을 더 편향되게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바보를 더 멍청하게</a:t>
            </a:r>
          </a:p>
        </p:txBody>
      </p:sp>
      <p:pic>
        <p:nvPicPr>
          <p:cNvPr id="1032" name="Picture 8" descr="What is Perplexity AI?">
            <a:extLst>
              <a:ext uri="{FF2B5EF4-FFF2-40B4-BE49-F238E27FC236}">
                <a16:creationId xmlns:a16="http://schemas.microsoft.com/office/drawing/2014/main" id="{5FC79062-1F57-7EC8-1C6D-62ACB97FF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811" y="3177321"/>
            <a:ext cx="2234431" cy="1673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laude 3 사용기">
            <a:extLst>
              <a:ext uri="{FF2B5EF4-FFF2-40B4-BE49-F238E27FC236}">
                <a16:creationId xmlns:a16="http://schemas.microsoft.com/office/drawing/2014/main" id="{512BC0F4-A781-5DCA-BAAB-2A6C57F7B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702" y="3323686"/>
            <a:ext cx="1741132" cy="130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oover.ai | LinkedIn">
            <a:extLst>
              <a:ext uri="{FF2B5EF4-FFF2-40B4-BE49-F238E27FC236}">
                <a16:creationId xmlns:a16="http://schemas.microsoft.com/office/drawing/2014/main" id="{73558ECA-16ED-3AAD-F69E-980EB7FFC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288" y="2213411"/>
            <a:ext cx="1043713" cy="104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wnload the Microsoft Copilot AI Mobile App | Copilot">
            <a:extLst>
              <a:ext uri="{FF2B5EF4-FFF2-40B4-BE49-F238E27FC236}">
                <a16:creationId xmlns:a16="http://schemas.microsoft.com/office/drawing/2014/main" id="{0D914EFC-F686-2D6A-CC97-DE232461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834" y="2295718"/>
            <a:ext cx="2143400" cy="61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hatGPT - 나무위키">
            <a:extLst>
              <a:ext uri="{FF2B5EF4-FFF2-40B4-BE49-F238E27FC236}">
                <a16:creationId xmlns:a16="http://schemas.microsoft.com/office/drawing/2014/main" id="{7C33A54E-68C2-13E3-0BC3-344841D32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853" y="2289841"/>
            <a:ext cx="844420" cy="84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챗GPT 잡겠다&quot; 구글 AI 모델 '제미니(Gemini)' 공개…멀티모달 기술력에 사활 걸었다 &lt; 글로벌 &lt; 월드AI &lt; 기사본문 -  AI포스트(AIPOST)">
            <a:extLst>
              <a:ext uri="{FF2B5EF4-FFF2-40B4-BE49-F238E27FC236}">
                <a16:creationId xmlns:a16="http://schemas.microsoft.com/office/drawing/2014/main" id="{1F024962-B80E-FECA-76F0-8AD019E38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852" y="3059306"/>
            <a:ext cx="1741133" cy="115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719B3C-B93C-2E27-2E74-D9263DA5B452}"/>
              </a:ext>
            </a:extLst>
          </p:cNvPr>
          <p:cNvSpPr txBox="1"/>
          <p:nvPr/>
        </p:nvSpPr>
        <p:spPr>
          <a:xfrm>
            <a:off x="554651" y="2044134"/>
            <a:ext cx="2010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rtl="0"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딱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수준 만큼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1A8A794-74A6-B0F1-0E32-E65D2DF381D2}"/>
              </a:ext>
            </a:extLst>
          </p:cNvPr>
          <p:cNvCxnSpPr/>
          <p:nvPr/>
        </p:nvCxnSpPr>
        <p:spPr>
          <a:xfrm>
            <a:off x="658505" y="2382688"/>
            <a:ext cx="2743200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OpenAI's Sora AI video generation tool is now available for ChatGPT Plus  and Pro users - Neowin">
            <a:extLst>
              <a:ext uri="{FF2B5EF4-FFF2-40B4-BE49-F238E27FC236}">
                <a16:creationId xmlns:a16="http://schemas.microsoft.com/office/drawing/2014/main" id="{C9B4169F-EAE3-F30D-E67B-4B6AE17BF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817" y="3017622"/>
            <a:ext cx="2136300" cy="12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361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8B5FD50-AD74-8DDA-FC66-873D02CDB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경향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3CED9F-1881-DDE9-A6F9-2D12DF94D2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23201" y="6608897"/>
            <a:ext cx="2584850" cy="365125"/>
          </a:xfrm>
        </p:spPr>
        <p:txBody>
          <a:bodyPr/>
          <a:lstStyle/>
          <a:p>
            <a:fld id="{0928AFF6-6AB7-414D-9F63-AFAC896DC2A1}" type="datetime1">
              <a:rPr lang="ko-KR" altLang="en-US" smtClean="0"/>
              <a:t>2025-04-10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EB899D-0412-B7C1-C39C-0ED5B76653BD}"/>
              </a:ext>
            </a:extLst>
          </p:cNvPr>
          <p:cNvSpPr txBox="1"/>
          <p:nvPr/>
        </p:nvSpPr>
        <p:spPr>
          <a:xfrm>
            <a:off x="4515541" y="1788167"/>
            <a:ext cx="1728358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Multi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Modal</a:t>
            </a:r>
          </a:p>
          <a:p>
            <a:endParaRPr lang="en-US" altLang="ko-KR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Vertical AI </a:t>
            </a:r>
          </a:p>
          <a:p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LLM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SML</a:t>
            </a:r>
          </a:p>
          <a:p>
            <a:endParaRPr lang="en-US" altLang="ko-KR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AGI</a:t>
            </a:r>
          </a:p>
          <a:p>
            <a:endParaRPr lang="en-US" altLang="ko-KR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DevOps 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6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AIOps</a:t>
            </a:r>
            <a:endParaRPr lang="en-US" altLang="ko-KR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endParaRPr lang="en-US" altLang="ko-KR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humanoid</a:t>
            </a:r>
          </a:p>
          <a:p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drone</a:t>
            </a:r>
          </a:p>
          <a:p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watch dog</a:t>
            </a:r>
            <a:endParaRPr lang="ko-KR" altLang="en-US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8733DD5-ECA5-B893-98CC-CCEC73EBF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663" y="2091580"/>
            <a:ext cx="3245278" cy="1366433"/>
          </a:xfrm>
          <a:prstGeom prst="rect">
            <a:avLst/>
          </a:prstGeom>
        </p:spPr>
      </p:pic>
      <p:pic>
        <p:nvPicPr>
          <p:cNvPr id="1038" name="Picture 14" descr="삼성에 구글까지 반했다…'코딩 능력자' 정체 알고 보니 ">
            <a:extLst>
              <a:ext uri="{FF2B5EF4-FFF2-40B4-BE49-F238E27FC236}">
                <a16:creationId xmlns:a16="http://schemas.microsoft.com/office/drawing/2014/main" id="{077D6587-E186-3475-8633-0AF07D8DC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063" y="3873988"/>
            <a:ext cx="2464947" cy="213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A04315-49C9-BBAA-7BC2-6D45AA69155C}"/>
              </a:ext>
            </a:extLst>
          </p:cNvPr>
          <p:cNvSpPr txBox="1"/>
          <p:nvPr/>
        </p:nvSpPr>
        <p:spPr>
          <a:xfrm>
            <a:off x="8163388" y="1950226"/>
            <a:ext cx="390525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/>
              <a:t>https://www.hankyung.com/article/2024122472731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E85153-046C-780C-5851-5AC55BB190B0}"/>
              </a:ext>
            </a:extLst>
          </p:cNvPr>
          <p:cNvSpPr txBox="1"/>
          <p:nvPr/>
        </p:nvSpPr>
        <p:spPr>
          <a:xfrm>
            <a:off x="524264" y="2077184"/>
            <a:ext cx="351250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rtl="0"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콜센터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기자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광고제작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영화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작곡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배우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가수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의사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법관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증권사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미공무원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그리고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</a:p>
          <a:p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정치꾼이나 바꿨으면</a:t>
            </a:r>
            <a:r>
              <a:rPr lang="en-US" altLang="ko-KR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4D0DB9-BF3B-C392-14A1-0C4150148F32}"/>
              </a:ext>
            </a:extLst>
          </p:cNvPr>
          <p:cNvSpPr txBox="1"/>
          <p:nvPr/>
        </p:nvSpPr>
        <p:spPr>
          <a:xfrm>
            <a:off x="524264" y="1449613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rtl="0"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고비용일때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혁신이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D30F2D-EF3C-74A0-6947-79D7D8DD6E91}"/>
              </a:ext>
            </a:extLst>
          </p:cNvPr>
          <p:cNvCxnSpPr/>
          <p:nvPr/>
        </p:nvCxnSpPr>
        <p:spPr>
          <a:xfrm>
            <a:off x="628118" y="1788167"/>
            <a:ext cx="2743200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3896768-2F1A-D94A-10B3-F2F02E883CF5}"/>
              </a:ext>
            </a:extLst>
          </p:cNvPr>
          <p:cNvSpPr txBox="1"/>
          <p:nvPr/>
        </p:nvSpPr>
        <p:spPr>
          <a:xfrm>
            <a:off x="4484912" y="1449613"/>
            <a:ext cx="582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rtl="0"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추세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3D9BFE6-6C8E-95FD-AB5B-2A8C7B436453}"/>
              </a:ext>
            </a:extLst>
          </p:cNvPr>
          <p:cNvCxnSpPr/>
          <p:nvPr/>
        </p:nvCxnSpPr>
        <p:spPr>
          <a:xfrm>
            <a:off x="4588766" y="1788167"/>
            <a:ext cx="2743200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83D61CB-81AE-C91F-75B0-0D1D3C2422DA}"/>
              </a:ext>
            </a:extLst>
          </p:cNvPr>
          <p:cNvSpPr txBox="1"/>
          <p:nvPr/>
        </p:nvSpPr>
        <p:spPr>
          <a:xfrm>
            <a:off x="8126751" y="1449613"/>
            <a:ext cx="1521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rtl="0"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반갑기만 한가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96A8A5C-4759-9D75-CA61-98A66C89F157}"/>
              </a:ext>
            </a:extLst>
          </p:cNvPr>
          <p:cNvCxnSpPr/>
          <p:nvPr/>
        </p:nvCxnSpPr>
        <p:spPr>
          <a:xfrm>
            <a:off x="8230605" y="1788167"/>
            <a:ext cx="2743200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30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0E5A9-F819-1AD1-5415-1576F9F69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CD61CFB-3F46-9F2D-6B8D-50A6B7FC2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자사 활용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67C915-7558-4182-395F-5A0A0FAAD589}"/>
              </a:ext>
            </a:extLst>
          </p:cNvPr>
          <p:cNvSpPr txBox="1"/>
          <p:nvPr/>
        </p:nvSpPr>
        <p:spPr>
          <a:xfrm>
            <a:off x="723255" y="2366308"/>
            <a:ext cx="66575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제안 작성</a:t>
            </a:r>
            <a:r>
              <a:rPr lang="en-US" altLang="ko-KR" sz="2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2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검색 이상의 정리</a:t>
            </a:r>
            <a:endParaRPr lang="en-US" altLang="ko-KR" sz="24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ko-KR" altLang="en-US" sz="2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부분 코딩</a:t>
            </a:r>
            <a:r>
              <a:rPr lang="en-US" altLang="ko-KR" sz="2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2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다른 방법</a:t>
            </a:r>
            <a:r>
              <a:rPr lang="en-US" altLang="ko-KR" sz="2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2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더 간단한 방법</a:t>
            </a:r>
            <a:r>
              <a:rPr lang="en-US" altLang="ko-KR" sz="2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2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빠른 진행</a:t>
            </a:r>
            <a:endParaRPr lang="en-US" altLang="ko-KR" sz="24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ko-KR" altLang="en-US" sz="2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오류 설명</a:t>
            </a:r>
            <a:r>
              <a:rPr lang="en-US" altLang="ko-KR" sz="2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2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신속한 해결</a:t>
            </a:r>
            <a:endParaRPr lang="en-US" altLang="ko-KR" sz="24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ko-KR" altLang="en-US" sz="2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언어 변환</a:t>
            </a:r>
            <a:r>
              <a:rPr lang="en-US" altLang="ko-KR" sz="2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: </a:t>
            </a:r>
            <a:r>
              <a:rPr lang="en-US" altLang="ko-KR" sz="24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py</a:t>
            </a:r>
            <a:r>
              <a:rPr lang="en-US" altLang="ko-KR" sz="2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to </a:t>
            </a:r>
            <a:r>
              <a:rPr lang="en-US" altLang="ko-KR" sz="24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c#</a:t>
            </a:r>
            <a:r>
              <a:rPr lang="en-US" altLang="ko-KR" sz="2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and more…</a:t>
            </a:r>
          </a:p>
          <a:p>
            <a:r>
              <a:rPr lang="ko-KR" altLang="en-US" sz="2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노가다 감소</a:t>
            </a:r>
            <a:r>
              <a:rPr lang="en-US" altLang="ko-KR" sz="2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871507-BC6B-C97E-728D-61401B9A63E6}"/>
              </a:ext>
            </a:extLst>
          </p:cNvPr>
          <p:cNvSpPr txBox="1"/>
          <p:nvPr/>
        </p:nvSpPr>
        <p:spPr>
          <a:xfrm>
            <a:off x="8819505" y="2728258"/>
            <a:ext cx="1463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폐쇄형 </a:t>
            </a:r>
            <a:r>
              <a:rPr lang="en-US" altLang="ko-KR" sz="2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AI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684C2225-091C-F3BF-51C3-942D2DB35CB9}"/>
              </a:ext>
            </a:extLst>
          </p:cNvPr>
          <p:cNvSpPr/>
          <p:nvPr/>
        </p:nvSpPr>
        <p:spPr>
          <a:xfrm>
            <a:off x="7376191" y="2688440"/>
            <a:ext cx="609600" cy="541300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087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839C05-B20A-4B7F-B307-4E9A01CE5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2025-04-10</a:t>
            </a:fld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C44E72-226B-415C-AACD-DD4FFFF02695}"/>
              </a:ext>
            </a:extLst>
          </p:cNvPr>
          <p:cNvSpPr/>
          <p:nvPr/>
        </p:nvSpPr>
        <p:spPr>
          <a:xfrm>
            <a:off x="1952368" y="1563130"/>
            <a:ext cx="7834183" cy="2063578"/>
          </a:xfrm>
          <a:prstGeom prst="rect">
            <a:avLst/>
          </a:prstGeom>
          <a:solidFill>
            <a:srgbClr val="66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HY견고딕" panose="02030600000101010101" pitchFamily="18" charset="-127"/>
                <a:ea typeface="HY견고딕" panose="02030600000101010101" pitchFamily="18" charset="-127"/>
              </a:rPr>
              <a:t>LLM </a:t>
            </a:r>
            <a:r>
              <a:rPr lang="ko-KR" altLang="en-US" sz="4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이란</a:t>
            </a:r>
            <a:r>
              <a:rPr lang="en-US" altLang="ko-KR" sz="4800" dirty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1AF1160-9929-4428-ABA1-F4B1C742C8F1}"/>
              </a:ext>
            </a:extLst>
          </p:cNvPr>
          <p:cNvSpPr/>
          <p:nvPr/>
        </p:nvSpPr>
        <p:spPr>
          <a:xfrm>
            <a:off x="1767679" y="5506713"/>
            <a:ext cx="89562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참고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  <a:hlinkClick r:id="rId2"/>
              </a:rPr>
              <a:t>https://hyunicecream.tistory.com/117#google_vignette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     https://ko.upstage.ai/blog/insight/top-open-source-llms-2024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1134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lm,llm 뜻,llm 머신러닝,머신러닝,딥러닝,신경망,트랜스포머 모델,ai,인공지능">
            <a:extLst>
              <a:ext uri="{FF2B5EF4-FFF2-40B4-BE49-F238E27FC236}">
                <a16:creationId xmlns:a16="http://schemas.microsoft.com/office/drawing/2014/main" id="{B19D9395-ACFE-7D89-538A-F6B5BF80E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83"/>
          <a:stretch/>
        </p:blipFill>
        <p:spPr bwMode="auto">
          <a:xfrm>
            <a:off x="15" y="10"/>
            <a:ext cx="12191985" cy="638031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A5AF4BF-A971-438C-A260-846EFC0AEC47}"/>
              </a:ext>
            </a:extLst>
          </p:cNvPr>
          <p:cNvSpPr/>
          <p:nvPr/>
        </p:nvSpPr>
        <p:spPr>
          <a:xfrm>
            <a:off x="180117" y="117862"/>
            <a:ext cx="11831766" cy="432548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0" rIns="91440" bIns="0" rtlCol="0" anchor="ctr">
            <a:normAutofit/>
          </a:bodyPr>
          <a:lstStyle/>
          <a:p>
            <a:pPr latinLnBrk="1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altLang="ko-KR" sz="20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rPr>
              <a:t>LLM (Large Language Model) ?</a:t>
            </a:r>
            <a:endParaRPr lang="ko-KR" altLang="en-US" sz="2000" b="1" kern="120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97D5764-2914-4A03-89A6-959C961D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217DB4B-3A50-4455-B2E8-E700516BF366}" type="datetime1">
              <a:rPr lang="ko-KR" altLang="en-US" smtClean="0"/>
              <a:pPr>
                <a:spcAft>
                  <a:spcPts val="600"/>
                </a:spcAft>
              </a:pPr>
              <a:t>2025-04-10</a:t>
            </a:fld>
            <a:endParaRPr 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BE41FC4-4CDB-2A99-FBA0-2160CF34D84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9368624" y="1068144"/>
            <a:ext cx="2643259" cy="1842385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AD20B3DE-01FE-C715-F850-E959421A1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35" y="4586641"/>
            <a:ext cx="4122942" cy="148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D03C5E-93DF-B55E-78EF-EAD9CF61BBFD}"/>
              </a:ext>
            </a:extLst>
          </p:cNvPr>
          <p:cNvSpPr/>
          <p:nvPr/>
        </p:nvSpPr>
        <p:spPr>
          <a:xfrm>
            <a:off x="346635" y="616921"/>
            <a:ext cx="11665248" cy="384714"/>
          </a:xfrm>
          <a:prstGeom prst="rect">
            <a:avLst/>
          </a:prstGeom>
          <a:solidFill>
            <a:srgbClr val="EAEAE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0" i="0" dirty="0">
                <a:solidFill>
                  <a:srgbClr val="161616"/>
                </a:solidFill>
                <a:effectLst/>
                <a:latin typeface="IBM Plex Sans KR"/>
              </a:rPr>
              <a:t>방대한 양의 데이터를 학습하여 자연어 및 기타 유형의 콘텐츠를 이해하고 생성하여 광범위한 작업을 수행할 수 있도록 설계된 고급 유형의 인공 지능</a:t>
            </a:r>
            <a:endParaRPr lang="ko-KR" altLang="en-US" sz="1100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E911959-6599-86B6-09FA-4C109DDB001D}"/>
              </a:ext>
            </a:extLst>
          </p:cNvPr>
          <p:cNvSpPr/>
          <p:nvPr/>
        </p:nvSpPr>
        <p:spPr>
          <a:xfrm>
            <a:off x="413753" y="1225897"/>
            <a:ext cx="1278696" cy="1157139"/>
          </a:xfrm>
          <a:prstGeom prst="roundRect">
            <a:avLst>
              <a:gd name="adj" fmla="val 2933"/>
            </a:avLst>
          </a:prstGeom>
          <a:solidFill>
            <a:schemeClr val="bg1"/>
          </a:solidFill>
          <a:ln>
            <a:solidFill>
              <a:srgbClr val="66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토큰화</a:t>
            </a:r>
            <a:endParaRPr lang="en-US" altLang="ko-KR" sz="105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algn="ctr"/>
            <a:endParaRPr lang="en-US" altLang="ko-KR" sz="105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텍스트 데이터를 </a:t>
            </a: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최소 데이터인</a:t>
            </a: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토큰으로 분할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E24A3BB-4896-8B2B-094C-D91D029D0E3A}"/>
              </a:ext>
            </a:extLst>
          </p:cNvPr>
          <p:cNvSpPr/>
          <p:nvPr/>
        </p:nvSpPr>
        <p:spPr>
          <a:xfrm>
            <a:off x="730262" y="1125126"/>
            <a:ext cx="645678" cy="201541"/>
          </a:xfrm>
          <a:prstGeom prst="roundRect">
            <a:avLst/>
          </a:prstGeom>
          <a:solidFill>
            <a:srgbClr val="6600FF"/>
          </a:solidFill>
          <a:ln>
            <a:solidFill>
              <a:srgbClr val="66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latin typeface="+mj-ea"/>
                <a:ea typeface="+mj-ea"/>
              </a:rPr>
              <a:t>STEP 1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79155CB-BBC2-60B1-44A2-E791F2922790}"/>
              </a:ext>
            </a:extLst>
          </p:cNvPr>
          <p:cNvSpPr/>
          <p:nvPr/>
        </p:nvSpPr>
        <p:spPr>
          <a:xfrm>
            <a:off x="1986011" y="1225897"/>
            <a:ext cx="1278696" cy="1157139"/>
          </a:xfrm>
          <a:prstGeom prst="roundRect">
            <a:avLst>
              <a:gd name="adj" fmla="val 2933"/>
            </a:avLst>
          </a:prstGeom>
          <a:solidFill>
            <a:schemeClr val="bg1"/>
          </a:solidFill>
          <a:ln>
            <a:solidFill>
              <a:srgbClr val="66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벡터화</a:t>
            </a:r>
            <a:endParaRPr lang="en-US" altLang="ko-KR" sz="105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algn="ctr"/>
            <a:endParaRPr lang="en-US" altLang="ko-KR" sz="105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토큰을</a:t>
            </a: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수치로 바꾸고</a:t>
            </a: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분류</a:t>
            </a:r>
            <a:endParaRPr lang="ko-KR" altLang="en-US" sz="105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B81A44F-DE8F-06C1-C677-38CBD0940657}"/>
              </a:ext>
            </a:extLst>
          </p:cNvPr>
          <p:cNvSpPr/>
          <p:nvPr/>
        </p:nvSpPr>
        <p:spPr>
          <a:xfrm>
            <a:off x="2302520" y="1125126"/>
            <a:ext cx="645678" cy="201541"/>
          </a:xfrm>
          <a:prstGeom prst="roundRect">
            <a:avLst/>
          </a:prstGeom>
          <a:solidFill>
            <a:srgbClr val="6600FF"/>
          </a:solidFill>
          <a:ln>
            <a:solidFill>
              <a:srgbClr val="66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latin typeface="+mj-ea"/>
                <a:ea typeface="+mj-ea"/>
              </a:rPr>
              <a:t>STEP 2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A41614A-1B2B-6CC7-7EC0-8C35E09BB614}"/>
              </a:ext>
            </a:extLst>
          </p:cNvPr>
          <p:cNvSpPr/>
          <p:nvPr/>
        </p:nvSpPr>
        <p:spPr>
          <a:xfrm>
            <a:off x="3558269" y="1225897"/>
            <a:ext cx="1278696" cy="1157139"/>
          </a:xfrm>
          <a:prstGeom prst="roundRect">
            <a:avLst>
              <a:gd name="adj" fmla="val 2933"/>
            </a:avLst>
          </a:prstGeom>
          <a:solidFill>
            <a:schemeClr val="bg1"/>
          </a:solidFill>
          <a:ln>
            <a:solidFill>
              <a:srgbClr val="66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신경망을 통한</a:t>
            </a: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데이터의 특징을</a:t>
            </a: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파악</a:t>
            </a:r>
            <a:endParaRPr lang="ko-KR" altLang="en-US" sz="105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0AE6D87-AE90-8560-E780-4798295DF8D6}"/>
              </a:ext>
            </a:extLst>
          </p:cNvPr>
          <p:cNvSpPr/>
          <p:nvPr/>
        </p:nvSpPr>
        <p:spPr>
          <a:xfrm>
            <a:off x="3874778" y="1125126"/>
            <a:ext cx="645678" cy="201541"/>
          </a:xfrm>
          <a:prstGeom prst="roundRect">
            <a:avLst/>
          </a:prstGeom>
          <a:solidFill>
            <a:srgbClr val="6600FF"/>
          </a:solidFill>
          <a:ln>
            <a:solidFill>
              <a:srgbClr val="66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latin typeface="+mj-ea"/>
                <a:ea typeface="+mj-ea"/>
              </a:rPr>
              <a:t>STEP 3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F4BCC77-CEB0-FC9C-9E82-9A6D73AAC8E2}"/>
              </a:ext>
            </a:extLst>
          </p:cNvPr>
          <p:cNvSpPr/>
          <p:nvPr/>
        </p:nvSpPr>
        <p:spPr>
          <a:xfrm>
            <a:off x="1129410" y="2951701"/>
            <a:ext cx="1278696" cy="1157139"/>
          </a:xfrm>
          <a:prstGeom prst="roundRect">
            <a:avLst>
              <a:gd name="adj" fmla="val 2933"/>
            </a:avLst>
          </a:prstGeom>
          <a:solidFill>
            <a:schemeClr val="bg1"/>
          </a:solidFill>
          <a:ln>
            <a:solidFill>
              <a:srgbClr val="66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문맥 이해</a:t>
            </a:r>
            <a:endParaRPr lang="en-US" altLang="ko-KR" sz="105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algn="ctr"/>
            <a:endParaRPr lang="en-US" altLang="ko-KR" sz="105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STEP3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을 거쳐 조정한 데이터를 기반으로 문장 내용을 이해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2CCB038-88CF-29CC-9D86-445E35157F64}"/>
              </a:ext>
            </a:extLst>
          </p:cNvPr>
          <p:cNvSpPr/>
          <p:nvPr/>
        </p:nvSpPr>
        <p:spPr>
          <a:xfrm>
            <a:off x="1445919" y="2850930"/>
            <a:ext cx="645678" cy="201541"/>
          </a:xfrm>
          <a:prstGeom prst="roundRect">
            <a:avLst/>
          </a:prstGeom>
          <a:solidFill>
            <a:srgbClr val="6600FF"/>
          </a:solidFill>
          <a:ln>
            <a:solidFill>
              <a:srgbClr val="66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latin typeface="+mj-ea"/>
                <a:ea typeface="+mj-ea"/>
              </a:rPr>
              <a:t>STEP 4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95CCDCA-E021-8E5F-4B4F-EC7F46AE5284}"/>
              </a:ext>
            </a:extLst>
          </p:cNvPr>
          <p:cNvSpPr/>
          <p:nvPr/>
        </p:nvSpPr>
        <p:spPr>
          <a:xfrm>
            <a:off x="2701668" y="2951701"/>
            <a:ext cx="1278696" cy="1157139"/>
          </a:xfrm>
          <a:prstGeom prst="roundRect">
            <a:avLst>
              <a:gd name="adj" fmla="val 2933"/>
            </a:avLst>
          </a:prstGeom>
          <a:solidFill>
            <a:schemeClr val="bg1"/>
          </a:solidFill>
          <a:ln>
            <a:solidFill>
              <a:srgbClr val="66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디코딩</a:t>
            </a:r>
            <a:endParaRPr lang="en-US" altLang="ko-KR" sz="105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algn="ctr"/>
            <a:endParaRPr lang="en-US" altLang="ko-KR" sz="105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출력용 데이터로</a:t>
            </a: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변환해</a:t>
            </a: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문장을 출력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FF759B1-7972-850F-7818-181D71EB5077}"/>
              </a:ext>
            </a:extLst>
          </p:cNvPr>
          <p:cNvSpPr/>
          <p:nvPr/>
        </p:nvSpPr>
        <p:spPr>
          <a:xfrm>
            <a:off x="3018177" y="2850930"/>
            <a:ext cx="645678" cy="201541"/>
          </a:xfrm>
          <a:prstGeom prst="roundRect">
            <a:avLst/>
          </a:prstGeom>
          <a:solidFill>
            <a:srgbClr val="6600FF"/>
          </a:solidFill>
          <a:ln>
            <a:solidFill>
              <a:srgbClr val="66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latin typeface="+mj-ea"/>
                <a:ea typeface="+mj-ea"/>
              </a:rPr>
              <a:t>STEP 5</a:t>
            </a:r>
            <a:endParaRPr lang="ko-KR" altLang="en-US" sz="1000" b="1" dirty="0">
              <a:latin typeface="+mj-ea"/>
              <a:ea typeface="+mj-ea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E14E114-8729-C8EE-8DBD-0619100073C2}"/>
              </a:ext>
            </a:extLst>
          </p:cNvPr>
          <p:cNvCxnSpPr>
            <a:stCxn id="20" idx="3"/>
            <a:endCxn id="23" idx="1"/>
          </p:cNvCxnSpPr>
          <p:nvPr/>
        </p:nvCxnSpPr>
        <p:spPr>
          <a:xfrm>
            <a:off x="1692449" y="1804467"/>
            <a:ext cx="293562" cy="0"/>
          </a:xfrm>
          <a:prstGeom prst="straightConnector1">
            <a:avLst/>
          </a:prstGeom>
          <a:ln w="635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56FCDB4D-97CD-11E7-C5E4-156C520CAA50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2408106" y="3530271"/>
            <a:ext cx="293562" cy="0"/>
          </a:xfrm>
          <a:prstGeom prst="straightConnector1">
            <a:avLst/>
          </a:prstGeom>
          <a:ln w="635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BFDB5AF0-656B-6654-B5F1-90393BA15565}"/>
              </a:ext>
            </a:extLst>
          </p:cNvPr>
          <p:cNvCxnSpPr>
            <a:cxnSpLocks/>
            <a:stCxn id="25" idx="2"/>
            <a:endCxn id="27" idx="1"/>
          </p:cNvCxnSpPr>
          <p:nvPr/>
        </p:nvCxnSpPr>
        <p:spPr>
          <a:xfrm rot="5400000">
            <a:off x="2089897" y="1422550"/>
            <a:ext cx="1147235" cy="3068207"/>
          </a:xfrm>
          <a:prstGeom prst="bentConnector4">
            <a:avLst>
              <a:gd name="adj1" fmla="val 24784"/>
              <a:gd name="adj2" fmla="val 111367"/>
            </a:avLst>
          </a:prstGeom>
          <a:ln w="635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EA7657F-B6E1-B3A3-F510-3C95BBDF0172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3264707" y="1804467"/>
            <a:ext cx="293562" cy="0"/>
          </a:xfrm>
          <a:prstGeom prst="straightConnector1">
            <a:avLst/>
          </a:prstGeom>
          <a:ln w="635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BC8EE6D5-834D-3061-B676-56DC4C653D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774314"/>
              </p:ext>
            </p:extLst>
          </p:nvPr>
        </p:nvGraphicFramePr>
        <p:xfrm>
          <a:off x="8956709" y="1312165"/>
          <a:ext cx="3055174" cy="26933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4880">
                  <a:extLst>
                    <a:ext uri="{9D8B030D-6E8A-4147-A177-3AD203B41FA5}">
                      <a16:colId xmlns:a16="http://schemas.microsoft.com/office/drawing/2014/main" val="1395218510"/>
                    </a:ext>
                  </a:extLst>
                </a:gridCol>
                <a:gridCol w="1640294">
                  <a:extLst>
                    <a:ext uri="{9D8B030D-6E8A-4147-A177-3AD203B41FA5}">
                      <a16:colId xmlns:a16="http://schemas.microsoft.com/office/drawing/2014/main" val="4074735831"/>
                    </a:ext>
                  </a:extLst>
                </a:gridCol>
              </a:tblGrid>
              <a:tr h="3463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기업명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LLM </a:t>
                      </a: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모델명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5709787"/>
                  </a:ext>
                </a:extLst>
              </a:tr>
              <a:tr h="194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Open AI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Chat </a:t>
                      </a:r>
                      <a:r>
                        <a:rPr lang="en-US" altLang="ko-KR" sz="800" b="1" dirty="0" err="1">
                          <a:latin typeface="+mn-ea"/>
                          <a:ea typeface="+mn-ea"/>
                        </a:rPr>
                        <a:t>GPT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399082"/>
                  </a:ext>
                </a:extLst>
              </a:tr>
              <a:tr h="194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Google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Bard, Gemma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8816091"/>
                  </a:ext>
                </a:extLst>
              </a:tr>
              <a:tr h="194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+mn-ea"/>
                          <a:ea typeface="+mn-ea"/>
                        </a:rPr>
                        <a:t>메타 </a:t>
                      </a:r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AI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err="1">
                          <a:latin typeface="+mn-ea"/>
                          <a:ea typeface="+mn-ea"/>
                        </a:rPr>
                        <a:t>LLaMA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6998368"/>
                  </a:ext>
                </a:extLst>
              </a:tr>
              <a:tr h="194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latin typeface="+mn-ea"/>
                          <a:ea typeface="+mn-ea"/>
                        </a:rPr>
                        <a:t>엔트로픽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Claude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622491"/>
                  </a:ext>
                </a:extLst>
              </a:tr>
              <a:tr h="194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Mistral AI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err="1">
                          <a:latin typeface="+mn-ea"/>
                          <a:ea typeface="+mn-ea"/>
                        </a:rPr>
                        <a:t>Codestral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8435652"/>
                  </a:ext>
                </a:extLst>
              </a:tr>
              <a:tr h="194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err="1">
                          <a:latin typeface="+mn-ea"/>
                          <a:ea typeface="+mn-ea"/>
                        </a:rPr>
                        <a:t>DeepSeek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err="1">
                          <a:latin typeface="+mn-ea"/>
                          <a:ea typeface="+mn-ea"/>
                        </a:rPr>
                        <a:t>DeepSeek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8027782"/>
                  </a:ext>
                </a:extLst>
              </a:tr>
              <a:tr h="194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Alibaba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err="1">
                          <a:latin typeface="+mn-ea"/>
                          <a:ea typeface="+mn-ea"/>
                        </a:rPr>
                        <a:t>Qwen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9041641"/>
                  </a:ext>
                </a:extLst>
              </a:tr>
              <a:tr h="194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Nvidia, </a:t>
                      </a:r>
                      <a:r>
                        <a:rPr lang="en-US" altLang="ko-KR" sz="800" b="1" dirty="0" err="1">
                          <a:latin typeface="+mn-ea"/>
                          <a:ea typeface="+mn-ea"/>
                        </a:rPr>
                        <a:t>HuggingFace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Starcoder2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9423751"/>
                  </a:ext>
                </a:extLst>
              </a:tr>
              <a:tr h="194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01.AI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Yi Coder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0753502"/>
                  </a:ext>
                </a:extLst>
              </a:tr>
              <a:tr h="194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Microsoft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Phi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4241912"/>
                  </a:ext>
                </a:extLst>
              </a:tr>
              <a:tr h="194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Mistral AI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Mistral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889584"/>
                  </a:ext>
                </a:extLst>
              </a:tr>
            </a:tbl>
          </a:graphicData>
        </a:graphic>
      </p:graphicFrame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D4C075DE-0CC8-C897-0A5C-0E0F2A928A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799410"/>
              </p:ext>
            </p:extLst>
          </p:nvPr>
        </p:nvGraphicFramePr>
        <p:xfrm>
          <a:off x="8956709" y="4208424"/>
          <a:ext cx="3055174" cy="1839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4880">
                  <a:extLst>
                    <a:ext uri="{9D8B030D-6E8A-4147-A177-3AD203B41FA5}">
                      <a16:colId xmlns:a16="http://schemas.microsoft.com/office/drawing/2014/main" val="1395218510"/>
                    </a:ext>
                  </a:extLst>
                </a:gridCol>
                <a:gridCol w="1640294">
                  <a:extLst>
                    <a:ext uri="{9D8B030D-6E8A-4147-A177-3AD203B41FA5}">
                      <a16:colId xmlns:a16="http://schemas.microsoft.com/office/drawing/2014/main" val="4074735831"/>
                    </a:ext>
                  </a:extLst>
                </a:gridCol>
              </a:tblGrid>
              <a:tr h="3463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기업명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LLM </a:t>
                      </a: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모델명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5709787"/>
                  </a:ext>
                </a:extLst>
              </a:tr>
              <a:tr h="194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+mn-ea"/>
                          <a:ea typeface="+mn-ea"/>
                        </a:rPr>
                        <a:t>네이버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latin typeface="+mn-ea"/>
                          <a:ea typeface="+mn-ea"/>
                        </a:rPr>
                        <a:t>하이퍼클로바</a:t>
                      </a:r>
                      <a:r>
                        <a:rPr lang="ko-KR" altLang="en-US" sz="800" b="1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399082"/>
                  </a:ext>
                </a:extLst>
              </a:tr>
              <a:tr h="194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+mn-ea"/>
                          <a:ea typeface="+mn-ea"/>
                        </a:rPr>
                        <a:t>카카오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+mn-ea"/>
                          <a:ea typeface="+mn-ea"/>
                        </a:rPr>
                        <a:t>코</a:t>
                      </a:r>
                      <a:r>
                        <a:rPr lang="en-US" altLang="ko-KR" sz="800" b="1" dirty="0" err="1">
                          <a:latin typeface="+mn-ea"/>
                          <a:ea typeface="+mn-ea"/>
                        </a:rPr>
                        <a:t>GPT</a:t>
                      </a:r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800" b="1" dirty="0" err="1">
                          <a:latin typeface="+mn-ea"/>
                          <a:ea typeface="+mn-ea"/>
                        </a:rPr>
                        <a:t>koGPT</a:t>
                      </a:r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8816091"/>
                  </a:ext>
                </a:extLst>
              </a:tr>
              <a:tr h="194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KT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+mn-ea"/>
                          <a:ea typeface="+mn-ea"/>
                        </a:rPr>
                        <a:t>믿음</a:t>
                      </a:r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800" b="1" dirty="0" err="1">
                          <a:latin typeface="+mn-ea"/>
                          <a:ea typeface="+mn-ea"/>
                        </a:rPr>
                        <a:t>MI:DEUM</a:t>
                      </a:r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6998368"/>
                  </a:ext>
                </a:extLst>
              </a:tr>
              <a:tr h="194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err="1">
                          <a:latin typeface="+mn-ea"/>
                          <a:ea typeface="+mn-ea"/>
                        </a:rPr>
                        <a:t>SKT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latin typeface="+mn-ea"/>
                          <a:ea typeface="+mn-ea"/>
                        </a:rPr>
                        <a:t>에이닷</a:t>
                      </a:r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(A.)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622491"/>
                  </a:ext>
                </a:extLst>
              </a:tr>
              <a:tr h="194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LG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latin typeface="+mn-ea"/>
                          <a:ea typeface="+mn-ea"/>
                        </a:rPr>
                        <a:t>엑사원</a:t>
                      </a:r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800" b="1" dirty="0" err="1">
                          <a:latin typeface="+mn-ea"/>
                          <a:ea typeface="+mn-ea"/>
                        </a:rPr>
                        <a:t>EXAONE</a:t>
                      </a:r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8435652"/>
                  </a:ext>
                </a:extLst>
              </a:tr>
              <a:tr h="194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+mn-ea"/>
                          <a:ea typeface="+mn-ea"/>
                        </a:rPr>
                        <a:t>삼성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+mn-ea"/>
                          <a:ea typeface="+mn-ea"/>
                        </a:rPr>
                        <a:t>가우스</a:t>
                      </a:r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(GAUSS)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8027782"/>
                  </a:ext>
                </a:extLst>
              </a:tr>
              <a:tr h="194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latin typeface="+mn-ea"/>
                          <a:ea typeface="+mn-ea"/>
                        </a:rPr>
                        <a:t>엔씨소프트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latin typeface="+mn-ea"/>
                          <a:ea typeface="+mn-ea"/>
                        </a:rPr>
                        <a:t>바르코</a:t>
                      </a:r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(VARCO)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9041641"/>
                  </a:ext>
                </a:extLst>
              </a:tr>
            </a:tbl>
          </a:graphicData>
        </a:graphic>
      </p:graphicFrame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1FE058EC-A1D8-5ACA-1D48-D26E1FDA1C70}"/>
              </a:ext>
            </a:extLst>
          </p:cNvPr>
          <p:cNvSpPr/>
          <p:nvPr/>
        </p:nvSpPr>
        <p:spPr>
          <a:xfrm>
            <a:off x="5098218" y="1243791"/>
            <a:ext cx="3574397" cy="4832722"/>
          </a:xfrm>
          <a:prstGeom prst="roundRect">
            <a:avLst>
              <a:gd name="adj" fmla="val 592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C3404C39-5626-3137-E9BB-37FDE9C6E6D5}"/>
              </a:ext>
            </a:extLst>
          </p:cNvPr>
          <p:cNvSpPr/>
          <p:nvPr/>
        </p:nvSpPr>
        <p:spPr>
          <a:xfrm>
            <a:off x="5214551" y="1326667"/>
            <a:ext cx="3336325" cy="977868"/>
          </a:xfrm>
          <a:prstGeom prst="roundRect">
            <a:avLst>
              <a:gd name="adj" fmla="val 622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텍스트 생성</a:t>
            </a:r>
            <a:endParaRPr lang="en-US" altLang="ko-KR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프롬프트에 따라 이메일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게시물 또는 기타 </a:t>
            </a:r>
            <a:r>
              <a:rPr lang="ko-KR" altLang="en-US" sz="9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중장문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형식의 콘텐츠  작성 등을 처리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생성한 콘텐츠를 다듬는 기능 수행</a:t>
            </a:r>
            <a:endParaRPr lang="ko-KR" altLang="en-US" sz="1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E294D2B5-8D57-FE65-1084-D7FD6E3F72F4}"/>
              </a:ext>
            </a:extLst>
          </p:cNvPr>
          <p:cNvSpPr/>
          <p:nvPr/>
        </p:nvSpPr>
        <p:spPr>
          <a:xfrm>
            <a:off x="5214550" y="2417625"/>
            <a:ext cx="3336325" cy="719832"/>
          </a:xfrm>
          <a:prstGeom prst="roundRect">
            <a:avLst>
              <a:gd name="adj" fmla="val 818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콘텐츠 요약</a:t>
            </a:r>
            <a:endParaRPr lang="en-US" altLang="ko-KR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긴 기사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뉴스 기사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연구 </a:t>
            </a:r>
            <a:r>
              <a:rPr lang="ko-KR" altLang="en-US" sz="9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보곳서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기업 </a:t>
            </a:r>
            <a:r>
              <a:rPr lang="ko-KR" altLang="en-US" sz="9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문서등을출력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형식에 맞게 텍스트 요약</a:t>
            </a:r>
            <a:endParaRPr lang="ko-KR" altLang="en-US" sz="1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3E9FD1F-8020-3AC0-537D-3038ED306DAC}"/>
              </a:ext>
            </a:extLst>
          </p:cNvPr>
          <p:cNvSpPr/>
          <p:nvPr/>
        </p:nvSpPr>
        <p:spPr>
          <a:xfrm>
            <a:off x="5214551" y="3250547"/>
            <a:ext cx="3336325" cy="913680"/>
          </a:xfrm>
          <a:prstGeom prst="roundRect">
            <a:avLst>
              <a:gd name="adj" fmla="val 932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AI </a:t>
            </a:r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어시스턴트</a:t>
            </a:r>
          </a:p>
          <a:p>
            <a:pPr algn="ctr">
              <a:lnSpc>
                <a:spcPct val="150000"/>
              </a:lnSpc>
            </a:pP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통합 셀프 서비스 고객 관리 솔루션 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고객 문의에 답변하고 </a:t>
            </a:r>
            <a:r>
              <a:rPr lang="ko-KR" altLang="en-US" sz="9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백엔드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작업 수행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9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챗봇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기능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57E66D4A-E636-0784-CAFD-F5C5BB691E22}"/>
              </a:ext>
            </a:extLst>
          </p:cNvPr>
          <p:cNvSpPr/>
          <p:nvPr/>
        </p:nvSpPr>
        <p:spPr>
          <a:xfrm>
            <a:off x="5214551" y="4277317"/>
            <a:ext cx="3336325" cy="1026734"/>
          </a:xfrm>
          <a:prstGeom prst="roundRect">
            <a:avLst>
              <a:gd name="adj" fmla="val 626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코드 생성</a:t>
            </a:r>
            <a:endParaRPr lang="en-US" altLang="ko-KR" sz="1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개발자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Application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을 구축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/ 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코드의 오류 추적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프로그래밍 언어로 된 보안 문제 발견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언어간 번역</a:t>
            </a:r>
            <a:endParaRPr lang="ko-KR" altLang="en-US" sz="1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E09713C9-4B4B-8331-2DFB-4A96D54B5550}"/>
              </a:ext>
            </a:extLst>
          </p:cNvPr>
          <p:cNvSpPr/>
          <p:nvPr/>
        </p:nvSpPr>
        <p:spPr>
          <a:xfrm>
            <a:off x="5214550" y="5417140"/>
            <a:ext cx="3336325" cy="53263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언어 번역</a:t>
            </a:r>
            <a:endParaRPr lang="en-US" altLang="ko-KR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다국어 번역</a:t>
            </a:r>
          </a:p>
        </p:txBody>
      </p:sp>
    </p:spTree>
    <p:extLst>
      <p:ext uri="{BB962C8B-B14F-4D97-AF65-F5344CB8AC3E}">
        <p14:creationId xmlns:p14="http://schemas.microsoft.com/office/powerpoint/2010/main" val="3629042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D458C-E54A-D460-B430-847F0C05F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LM</a:t>
            </a:r>
            <a:r>
              <a:rPr lang="en-US" altLang="ko-KR" dirty="0"/>
              <a:t> Studio </a:t>
            </a:r>
            <a:r>
              <a:rPr lang="ko-KR" altLang="en-US" dirty="0"/>
              <a:t>특징 및 주요 기능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F29A3E-F141-7C82-7B90-0CA4643CB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2025-04-10</a:t>
            </a:fld>
            <a:endParaRPr 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1151512-0F3F-DEC3-C716-DD054BD5D29D}"/>
              </a:ext>
            </a:extLst>
          </p:cNvPr>
          <p:cNvSpPr/>
          <p:nvPr/>
        </p:nvSpPr>
        <p:spPr>
          <a:xfrm>
            <a:off x="890128" y="891809"/>
            <a:ext cx="10082671" cy="1326229"/>
          </a:xfrm>
          <a:prstGeom prst="roundRect">
            <a:avLst>
              <a:gd name="adj" fmla="val 2353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오픈 소스 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LLM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을 로컬에서 실행 가능</a:t>
            </a:r>
            <a:endParaRPr lang="en-US" altLang="ko-KR" sz="9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인터넷 연결 없이 완전 오프라인으로 사용 가능</a:t>
            </a:r>
            <a:endParaRPr lang="en-US" altLang="ko-KR" sz="9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다운로드한 모델과 대화형으로 상호작용 가능</a:t>
            </a:r>
            <a:endParaRPr lang="en-US" altLang="ko-KR" sz="9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모든 데이터가 로컬에서 처리되어 프라이버시 보장</a:t>
            </a:r>
            <a:endParaRPr lang="en-US" altLang="ko-KR" sz="9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OpenAI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호환 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API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를 제공하는 로컬 추론 서버 실행 가능</a:t>
            </a:r>
            <a:endParaRPr lang="en-US" altLang="ko-KR" sz="9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다양한 모델 지원 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: Llama, MPT, </a:t>
            </a:r>
            <a:r>
              <a:rPr lang="en-US" altLang="ko-KR" sz="900" dirty="0" err="1">
                <a:solidFill>
                  <a:schemeClr val="tx1"/>
                </a:solidFill>
                <a:latin typeface="+mn-ea"/>
              </a:rPr>
              <a:t>StarCoder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, </a:t>
            </a:r>
            <a:r>
              <a:rPr lang="en-US" altLang="ko-KR" sz="900" dirty="0" err="1">
                <a:solidFill>
                  <a:schemeClr val="tx1"/>
                </a:solidFill>
                <a:latin typeface="+mn-ea"/>
              </a:rPr>
              <a:t>CodeStral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, </a:t>
            </a:r>
            <a:r>
              <a:rPr lang="en-US" altLang="ko-KR" sz="900" dirty="0" err="1">
                <a:solidFill>
                  <a:schemeClr val="tx1"/>
                </a:solidFill>
                <a:latin typeface="+mn-ea"/>
              </a:rPr>
              <a:t>DeppSeek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 Coder, Yi Coder, </a:t>
            </a:r>
            <a:r>
              <a:rPr lang="en-US" altLang="ko-KR" sz="900" dirty="0" err="1">
                <a:solidFill>
                  <a:schemeClr val="tx1"/>
                </a:solidFill>
                <a:latin typeface="+mn-ea"/>
              </a:rPr>
              <a:t>Qwen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등</a:t>
            </a:r>
            <a:endParaRPr lang="en-US" altLang="ko-KR" sz="9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F4C6373-09EB-A48D-2A7D-766FECB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71" y="2395469"/>
            <a:ext cx="5493468" cy="37708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59755A9-FD70-0FE0-6C4E-7A3DBB7D70A8}"/>
              </a:ext>
            </a:extLst>
          </p:cNvPr>
          <p:cNvSpPr/>
          <p:nvPr/>
        </p:nvSpPr>
        <p:spPr>
          <a:xfrm>
            <a:off x="4549371" y="2531571"/>
            <a:ext cx="6528089" cy="35772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/>
              <a:t>필요 장비 스펙</a:t>
            </a:r>
          </a:p>
        </p:txBody>
      </p:sp>
    </p:spTree>
    <p:extLst>
      <p:ext uri="{BB962C8B-B14F-4D97-AF65-F5344CB8AC3E}">
        <p14:creationId xmlns:p14="http://schemas.microsoft.com/office/powerpoint/2010/main" val="457582262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90_TF56160789" id="{11A5DD40-D213-4239-B5A2-34C90E722621}" vid="{34CC6CB0-C27F-499C-B426-D32440FDD9F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{287D4863-B469-4CCB-A370-F21580959958}tf56160789_win32</Template>
  <TotalTime>2640</TotalTime>
  <Words>1242</Words>
  <Application>Microsoft Office PowerPoint</Application>
  <PresentationFormat>와이드스크린</PresentationFormat>
  <Paragraphs>295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Franklin Gothic Book</vt:lpstr>
      <vt:lpstr>HY견고딕</vt:lpstr>
      <vt:lpstr>IBM Plex Sans KR</vt:lpstr>
      <vt:lpstr>Malgun Gothic</vt:lpstr>
      <vt:lpstr>Malgun Gothic</vt:lpstr>
      <vt:lpstr>Calibri</vt:lpstr>
      <vt:lpstr>Wingdings</vt:lpstr>
      <vt:lpstr>1_RetrospectVTI</vt:lpstr>
      <vt:lpstr>오픈소스 LLM 기반의 코딩 세미나</vt:lpstr>
      <vt:lpstr>목    차</vt:lpstr>
      <vt:lpstr>현황</vt:lpstr>
      <vt:lpstr>당장 &amp; 앞으로</vt:lpstr>
      <vt:lpstr>경향</vt:lpstr>
      <vt:lpstr>자사 활용</vt:lpstr>
      <vt:lpstr>PowerPoint 프레젠테이션</vt:lpstr>
      <vt:lpstr>PowerPoint 프레젠테이션</vt:lpstr>
      <vt:lpstr>LM Studio 특징 및 주요 기능</vt:lpstr>
      <vt:lpstr>LM Studio vs Ollama</vt:lpstr>
      <vt:lpstr>PowerPoint 프레젠테이션</vt:lpstr>
      <vt:lpstr>기본 개념</vt:lpstr>
      <vt:lpstr>AI 모델별 기능 분석</vt:lpstr>
      <vt:lpstr>LM Studio </vt:lpstr>
      <vt:lpstr>LM Studio 모델 로드 및 서버 설정</vt:lpstr>
      <vt:lpstr>Eclipse와 VSCode 연동 설정 - 1</vt:lpstr>
      <vt:lpstr>Eclipse와 VSCode 연동 설정 - 2</vt:lpstr>
      <vt:lpstr>Continue?</vt:lpstr>
      <vt:lpstr>Continue 설치 및 설정 - 1</vt:lpstr>
      <vt:lpstr>Continue 설치 및 설정 - 2</vt:lpstr>
      <vt:lpstr>PowerPoint 프레젠테이션</vt:lpstr>
      <vt:lpstr>VSCode에서 continue를 통한 작성 예</vt:lpstr>
      <vt:lpstr>VSCode에서 continue를 통한 작성 예</vt:lpstr>
      <vt:lpstr>VSCode에서 continue를 통한 작성 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LM Studio와 VSCode 플러그인으로 오픈소스 LLM 기반 Code Assistant, Continu 사용</dc:title>
  <dc:creator>inkyun Seo</dc:creator>
  <cp:lastModifiedBy>sueflavor@naver.com</cp:lastModifiedBy>
  <cp:revision>156</cp:revision>
  <dcterms:created xsi:type="dcterms:W3CDTF">2024-12-01T03:31:21Z</dcterms:created>
  <dcterms:modified xsi:type="dcterms:W3CDTF">2025-04-10T09:24:18Z</dcterms:modified>
</cp:coreProperties>
</file>